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77" r:id="rId4"/>
    <p:sldId id="278" r:id="rId5"/>
    <p:sldId id="279" r:id="rId6"/>
    <p:sldId id="280" r:id="rId7"/>
    <p:sldId id="281" r:id="rId8"/>
    <p:sldId id="282" r:id="rId9"/>
    <p:sldId id="283" r:id="rId10"/>
    <p:sldId id="276" r:id="rId11"/>
    <p:sldId id="284"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Sassoon Infant Rg" panose="02000503030000020003" pitchFamily="50" charset="0"/>
      <p:regular r:id="rId20"/>
      <p:bold r:id="rId21"/>
    </p:embeddedFont>
    <p:embeddedFont>
      <p:font typeface="Tahoma" panose="020B0604030504040204" pitchFamily="34" charset="0"/>
      <p:regular r:id="rId22"/>
      <p:bold r:id="rId23"/>
    </p:embeddedFont>
    <p:embeddedFont>
      <p:font typeface="Twinkl" panose="020B0604020202020204" pitchFamily="2" charset="0"/>
      <p:regular r:id="rId24"/>
      <p:bold r:id="rId25"/>
    </p:embeddedFont>
    <p:embeddedFont>
      <p:font typeface="Twinkl SemiBold" pitchFamily="2" charset="0"/>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guide id="4" pos="340" userDrawn="1">
          <p15:clr>
            <a:srgbClr val="A4A3A4"/>
          </p15:clr>
        </p15:guide>
        <p15:guide id="5" orient="horz" pos="4042" userDrawn="1">
          <p15:clr>
            <a:srgbClr val="A4A3A4"/>
          </p15:clr>
        </p15:guide>
        <p15:guide id="6" pos="5420" userDrawn="1">
          <p15:clr>
            <a:srgbClr val="A4A3A4"/>
          </p15:clr>
        </p15:guide>
        <p15:guide id="7" orient="horz" pos="346" userDrawn="1">
          <p15:clr>
            <a:srgbClr val="A4A3A4"/>
          </p15:clr>
        </p15:guide>
        <p15:guide id="8" pos="499" userDrawn="1">
          <p15:clr>
            <a:srgbClr val="A4A3A4"/>
          </p15:clr>
        </p15:guide>
        <p15:guide id="9" orient="horz" pos="482" userDrawn="1">
          <p15:clr>
            <a:srgbClr val="A4A3A4"/>
          </p15:clr>
        </p15:guide>
        <p15:guide id="10" orient="horz" pos="3861"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470E"/>
    <a:srgbClr val="87BD31"/>
    <a:srgbClr val="F4AC00"/>
    <a:srgbClr val="EAC400"/>
    <a:srgbClr val="8D358A"/>
    <a:srgbClr val="CDB5D8"/>
    <a:srgbClr val="EDE3F1"/>
    <a:srgbClr val="B9D26D"/>
    <a:srgbClr val="64196B"/>
    <a:srgbClr val="007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1" autoAdjust="0"/>
    <p:restoredTop sz="94660"/>
  </p:normalViewPr>
  <p:slideViewPr>
    <p:cSldViewPr snapToGrid="0" showGuides="1">
      <p:cViewPr varScale="1">
        <p:scale>
          <a:sx n="86" d="100"/>
          <a:sy n="86" d="100"/>
        </p:scale>
        <p:origin x="1200" y="72"/>
      </p:cViewPr>
      <p:guideLst>
        <p:guide orient="horz" pos="2160"/>
        <p:guide pos="2857"/>
        <p:guide pos="340"/>
        <p:guide orient="horz" pos="4042"/>
        <p:guide pos="5420"/>
        <p:guide orient="horz" pos="346"/>
        <p:guide pos="499"/>
        <p:guide orient="horz" pos="482"/>
        <p:guide orient="horz" pos="3861"/>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22/05/2020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22/05/2020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pixabay.com/en/swan-water-white-water-bird-lake-2107052/"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pixabay.com/en/swan-water-white-water-bird-lake-2107052/"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225592" y="604302"/>
            <a:ext cx="445680" cy="421568"/>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572000" y="604302"/>
            <a:ext cx="4083050"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5</a:t>
            </a:r>
            <a:endParaRPr lang="en-GB" dirty="0">
              <a:solidFill>
                <a:schemeClr val="bg1"/>
              </a:solidFill>
            </a:endParaRPr>
          </a:p>
        </p:txBody>
      </p:sp>
      <p:sp>
        <p:nvSpPr>
          <p:cNvPr id="7" name="Rectangle 6"/>
          <p:cNvSpPr/>
          <p:nvPr/>
        </p:nvSpPr>
        <p:spPr>
          <a:xfrm>
            <a:off x="4003590" y="653344"/>
            <a:ext cx="460066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Punctuation, Grammar and Vocabulary Focus – Mixed Skills </a:t>
            </a:r>
          </a:p>
        </p:txBody>
      </p:sp>
      <p:sp>
        <p:nvSpPr>
          <p:cNvPr id="53" name="Title 20"/>
          <p:cNvSpPr txBox="1">
            <a:spLocks/>
          </p:cNvSpPr>
          <p:nvPr/>
        </p:nvSpPr>
        <p:spPr>
          <a:xfrm>
            <a:off x="3476625" y="1032305"/>
            <a:ext cx="3819523"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200">
                <a:latin typeface="Twinkl" pitchFamily="2" charset="0"/>
              </a:rPr>
              <a:t>Think &amp; Write</a:t>
            </a:r>
            <a:endParaRPr lang="en-GB" sz="3200" dirty="0">
              <a:latin typeface="Twinkl" pitchFamily="2" charset="0"/>
            </a:endParaRPr>
          </a:p>
        </p:txBody>
      </p:sp>
      <p:sp>
        <p:nvSpPr>
          <p:cNvPr id="54" name="Rectangle 53"/>
          <p:cNvSpPr>
            <a:spLocks/>
          </p:cNvSpPr>
          <p:nvPr/>
        </p:nvSpPr>
        <p:spPr>
          <a:xfrm>
            <a:off x="3990974" y="1787796"/>
            <a:ext cx="4360863" cy="1603104"/>
          </a:xfrm>
          <a:prstGeom prst="rect">
            <a:avLst/>
          </a:prstGeom>
          <a:noFill/>
        </p:spPr>
        <p:txBody>
          <a:bodyPr wrap="square" lIns="108000" tIns="108000" rIns="108000" bIns="108000" anchor="ctr" anchorCtr="0">
            <a:spAutoFit/>
          </a:bodyPr>
          <a:lstStyle/>
          <a:p>
            <a:r>
              <a:rPr lang="en-GB" dirty="0">
                <a:latin typeface="Twinkl" pitchFamily="2" charset="0"/>
              </a:rPr>
              <a:t>Look at this picture. What words and sentences does it make you </a:t>
            </a:r>
            <a:r>
              <a:rPr lang="en-GB" b="1" dirty="0">
                <a:latin typeface="Twinkl" pitchFamily="2" charset="0"/>
              </a:rPr>
              <a:t>think </a:t>
            </a:r>
            <a:r>
              <a:rPr lang="en-GB" dirty="0">
                <a:latin typeface="Twinkl" pitchFamily="2" charset="0"/>
              </a:rPr>
              <a:t>of? We are going to </a:t>
            </a:r>
            <a:r>
              <a:rPr lang="en-GB" b="1" dirty="0">
                <a:latin typeface="Twinkl" pitchFamily="2" charset="0"/>
              </a:rPr>
              <a:t>write </a:t>
            </a:r>
            <a:r>
              <a:rPr lang="en-GB" dirty="0">
                <a:latin typeface="Twinkl" pitchFamily="2" charset="0"/>
              </a:rPr>
              <a:t>a short piece of text based on the picture, using the following pattern of sentences:</a:t>
            </a:r>
          </a:p>
        </p:txBody>
      </p:sp>
      <p:grpSp>
        <p:nvGrpSpPr>
          <p:cNvPr id="57" name="Group 56"/>
          <p:cNvGrpSpPr/>
          <p:nvPr/>
        </p:nvGrpSpPr>
        <p:grpSpPr>
          <a:xfrm>
            <a:off x="792163" y="3454119"/>
            <a:ext cx="7559674" cy="464331"/>
            <a:chOff x="792163" y="3544737"/>
            <a:chExt cx="7559674" cy="464331"/>
          </a:xfrm>
        </p:grpSpPr>
        <p:sp>
          <p:nvSpPr>
            <p:cNvPr id="58" name="Rectangle 57"/>
            <p:cNvSpPr>
              <a:spLocks/>
            </p:cNvSpPr>
            <p:nvPr/>
          </p:nvSpPr>
          <p:spPr>
            <a:xfrm>
              <a:off x="3003259" y="3544737"/>
              <a:ext cx="5348578" cy="464331"/>
            </a:xfrm>
            <a:prstGeom prst="rect">
              <a:avLst/>
            </a:prstGeom>
            <a:solidFill>
              <a:schemeClr val="accent2">
                <a:lumMod val="20000"/>
                <a:lumOff val="80000"/>
              </a:schemeClr>
            </a:solidFill>
          </p:spPr>
          <p:txBody>
            <a:bodyPr wrap="square" lIns="108000" tIns="108000" rIns="108000" bIns="108000" anchor="ctr" anchorCtr="0">
              <a:spAutoFit/>
            </a:bodyPr>
            <a:lstStyle/>
            <a:p>
              <a:r>
                <a:rPr lang="en-GB" sz="1600" dirty="0">
                  <a:latin typeface="Twinkl" pitchFamily="2" charset="0"/>
                </a:rPr>
                <a:t>Write a sentence with an </a:t>
              </a:r>
              <a:r>
                <a:rPr lang="en-GB" sz="1600" b="1" dirty="0">
                  <a:latin typeface="Twinkl" pitchFamily="2" charset="0"/>
                </a:rPr>
                <a:t>expanded noun phrase</a:t>
              </a:r>
              <a:r>
                <a:rPr lang="en-GB" sz="1600" dirty="0">
                  <a:latin typeface="Twinkl" pitchFamily="2" charset="0"/>
                </a:rPr>
                <a:t>.</a:t>
              </a:r>
            </a:p>
          </p:txBody>
        </p:sp>
        <p:sp>
          <p:nvSpPr>
            <p:cNvPr id="59" name="Rectangle 58"/>
            <p:cNvSpPr>
              <a:spLocks/>
            </p:cNvSpPr>
            <p:nvPr/>
          </p:nvSpPr>
          <p:spPr>
            <a:xfrm>
              <a:off x="792163" y="3544737"/>
              <a:ext cx="2143984" cy="464331"/>
            </a:xfrm>
            <a:prstGeom prst="rect">
              <a:avLst/>
            </a:prstGeom>
            <a:solidFill>
              <a:schemeClr val="accent2">
                <a:lumMod val="60000"/>
                <a:lumOff val="40000"/>
              </a:schemeClr>
            </a:solidFill>
          </p:spPr>
          <p:txBody>
            <a:bodyPr wrap="square" lIns="108000" tIns="108000" rIns="108000" bIns="108000" anchor="ctr" anchorCtr="0">
              <a:spAutoFit/>
            </a:bodyPr>
            <a:lstStyle/>
            <a:p>
              <a:r>
                <a:rPr lang="en-GB" sz="1600" b="1" dirty="0">
                  <a:latin typeface="Twinkl" pitchFamily="2" charset="0"/>
                </a:rPr>
                <a:t>Sentence 1</a:t>
              </a:r>
            </a:p>
          </p:txBody>
        </p:sp>
      </p:grpSp>
      <p:grpSp>
        <p:nvGrpSpPr>
          <p:cNvPr id="60" name="Group 59"/>
          <p:cNvGrpSpPr/>
          <p:nvPr/>
        </p:nvGrpSpPr>
        <p:grpSpPr>
          <a:xfrm>
            <a:off x="792163" y="3950818"/>
            <a:ext cx="7559674" cy="464331"/>
            <a:chOff x="792163" y="4041436"/>
            <a:chExt cx="7559674" cy="464331"/>
          </a:xfrm>
        </p:grpSpPr>
        <p:sp>
          <p:nvSpPr>
            <p:cNvPr id="103" name="Rectangle 102"/>
            <p:cNvSpPr>
              <a:spLocks/>
            </p:cNvSpPr>
            <p:nvPr/>
          </p:nvSpPr>
          <p:spPr>
            <a:xfrm>
              <a:off x="3003259" y="4056825"/>
              <a:ext cx="5348578" cy="433553"/>
            </a:xfrm>
            <a:prstGeom prst="rect">
              <a:avLst/>
            </a:prstGeom>
            <a:solidFill>
              <a:schemeClr val="accent2">
                <a:lumMod val="20000"/>
                <a:lumOff val="80000"/>
              </a:schemeClr>
            </a:solidFill>
          </p:spPr>
          <p:txBody>
            <a:bodyPr wrap="square" lIns="108000" tIns="108000" rIns="108000" bIns="108000" anchor="ctr" anchorCtr="0">
              <a:spAutoFit/>
            </a:bodyPr>
            <a:lstStyle/>
            <a:p>
              <a:r>
                <a:rPr lang="en-GB" sz="1400" dirty="0">
                  <a:latin typeface="Twinkl" pitchFamily="2" charset="0"/>
                </a:rPr>
                <a:t>Write an exclamation about the swan which begins with ‘</a:t>
              </a:r>
              <a:r>
                <a:rPr lang="en-GB" sz="1400" b="1" dirty="0">
                  <a:latin typeface="Twinkl" pitchFamily="2" charset="0"/>
                </a:rPr>
                <a:t>What</a:t>
              </a:r>
              <a:r>
                <a:rPr lang="en-GB" sz="1400" dirty="0">
                  <a:latin typeface="Twinkl" pitchFamily="2" charset="0"/>
                </a:rPr>
                <a:t>’.</a:t>
              </a:r>
            </a:p>
          </p:txBody>
        </p:sp>
        <p:sp>
          <p:nvSpPr>
            <p:cNvPr id="104" name="Rectangle 103"/>
            <p:cNvSpPr>
              <a:spLocks/>
            </p:cNvSpPr>
            <p:nvPr/>
          </p:nvSpPr>
          <p:spPr>
            <a:xfrm>
              <a:off x="792163" y="4041436"/>
              <a:ext cx="2143984" cy="464331"/>
            </a:xfrm>
            <a:prstGeom prst="rect">
              <a:avLst/>
            </a:prstGeom>
            <a:solidFill>
              <a:schemeClr val="accent2">
                <a:lumMod val="60000"/>
                <a:lumOff val="40000"/>
              </a:schemeClr>
            </a:solidFill>
          </p:spPr>
          <p:txBody>
            <a:bodyPr wrap="square" lIns="108000" tIns="108000" rIns="108000" bIns="108000" anchor="ctr" anchorCtr="0">
              <a:spAutoFit/>
            </a:bodyPr>
            <a:lstStyle/>
            <a:p>
              <a:r>
                <a:rPr lang="en-GB" sz="1600" b="1" dirty="0">
                  <a:latin typeface="Twinkl" pitchFamily="2" charset="0"/>
                </a:rPr>
                <a:t>Sentence 2</a:t>
              </a:r>
            </a:p>
          </p:txBody>
        </p:sp>
      </p:grpSp>
      <p:grpSp>
        <p:nvGrpSpPr>
          <p:cNvPr id="105" name="Group 104"/>
          <p:cNvGrpSpPr/>
          <p:nvPr/>
        </p:nvGrpSpPr>
        <p:grpSpPr>
          <a:xfrm>
            <a:off x="792163" y="4445322"/>
            <a:ext cx="7559674" cy="710553"/>
            <a:chOff x="792163" y="4535940"/>
            <a:chExt cx="7559674" cy="710553"/>
          </a:xfrm>
        </p:grpSpPr>
        <p:sp>
          <p:nvSpPr>
            <p:cNvPr id="106" name="Rectangle 105"/>
            <p:cNvSpPr>
              <a:spLocks/>
            </p:cNvSpPr>
            <p:nvPr/>
          </p:nvSpPr>
          <p:spPr>
            <a:xfrm>
              <a:off x="3003259" y="4535940"/>
              <a:ext cx="5348578" cy="710552"/>
            </a:xfrm>
            <a:prstGeom prst="rect">
              <a:avLst/>
            </a:prstGeom>
            <a:solidFill>
              <a:schemeClr val="accent2">
                <a:lumMod val="20000"/>
                <a:lumOff val="80000"/>
              </a:schemeClr>
            </a:solidFill>
          </p:spPr>
          <p:txBody>
            <a:bodyPr wrap="square" lIns="108000" tIns="108000" rIns="108000" bIns="108000" anchor="ctr" anchorCtr="0">
              <a:spAutoFit/>
            </a:bodyPr>
            <a:lstStyle/>
            <a:p>
              <a:r>
                <a:rPr lang="en-GB" sz="1600" dirty="0">
                  <a:latin typeface="Twinkl" pitchFamily="2" charset="0"/>
                </a:rPr>
                <a:t>Write a sentence using the verb ‘</a:t>
              </a:r>
              <a:r>
                <a:rPr lang="en-GB" sz="1600" b="1" dirty="0">
                  <a:latin typeface="Twinkl" pitchFamily="2" charset="0"/>
                </a:rPr>
                <a:t>swims</a:t>
              </a:r>
              <a:r>
                <a:rPr lang="en-GB" sz="1600" dirty="0">
                  <a:latin typeface="Twinkl" pitchFamily="2" charset="0"/>
                </a:rPr>
                <a:t>’ in the</a:t>
              </a:r>
              <a:br>
                <a:rPr lang="en-GB" sz="1600" dirty="0">
                  <a:latin typeface="Twinkl" pitchFamily="2" charset="0"/>
                </a:rPr>
              </a:br>
              <a:r>
                <a:rPr lang="en-GB" sz="1600" b="1" dirty="0">
                  <a:latin typeface="Twinkl" pitchFamily="2" charset="0"/>
                </a:rPr>
                <a:t>present tense</a:t>
              </a:r>
              <a:r>
                <a:rPr lang="en-GB" sz="1600" dirty="0">
                  <a:latin typeface="Twinkl" pitchFamily="2" charset="0"/>
                </a:rPr>
                <a:t>.</a:t>
              </a:r>
            </a:p>
          </p:txBody>
        </p:sp>
        <p:sp>
          <p:nvSpPr>
            <p:cNvPr id="107" name="Rectangle 106"/>
            <p:cNvSpPr>
              <a:spLocks/>
            </p:cNvSpPr>
            <p:nvPr/>
          </p:nvSpPr>
          <p:spPr>
            <a:xfrm>
              <a:off x="792163" y="4535941"/>
              <a:ext cx="2143984" cy="710552"/>
            </a:xfrm>
            <a:prstGeom prst="rect">
              <a:avLst/>
            </a:prstGeom>
            <a:solidFill>
              <a:schemeClr val="accent2">
                <a:lumMod val="60000"/>
                <a:lumOff val="40000"/>
              </a:schemeClr>
            </a:solidFill>
          </p:spPr>
          <p:txBody>
            <a:bodyPr wrap="square" lIns="108000" tIns="108000" rIns="108000" bIns="108000" anchor="ctr" anchorCtr="0">
              <a:spAutoFit/>
            </a:bodyPr>
            <a:lstStyle/>
            <a:p>
              <a:r>
                <a:rPr lang="en-GB" sz="1600" b="1" dirty="0">
                  <a:latin typeface="Twinkl" pitchFamily="2" charset="0"/>
                </a:rPr>
                <a:t>Sentence 3</a:t>
              </a:r>
            </a:p>
            <a:p>
              <a:endParaRPr lang="en-GB" sz="1600" b="1" dirty="0">
                <a:latin typeface="Twinkl" pitchFamily="2" charset="0"/>
              </a:endParaRPr>
            </a:p>
          </p:txBody>
        </p:sp>
      </p:grpSp>
      <p:grpSp>
        <p:nvGrpSpPr>
          <p:cNvPr id="108" name="Group 107"/>
          <p:cNvGrpSpPr/>
          <p:nvPr/>
        </p:nvGrpSpPr>
        <p:grpSpPr>
          <a:xfrm>
            <a:off x="786800" y="5186486"/>
            <a:ext cx="7559674" cy="464331"/>
            <a:chOff x="803276" y="5277104"/>
            <a:chExt cx="7559674" cy="464331"/>
          </a:xfrm>
        </p:grpSpPr>
        <p:sp>
          <p:nvSpPr>
            <p:cNvPr id="109" name="Rectangle 108"/>
            <p:cNvSpPr>
              <a:spLocks/>
            </p:cNvSpPr>
            <p:nvPr/>
          </p:nvSpPr>
          <p:spPr>
            <a:xfrm>
              <a:off x="3014372" y="5277104"/>
              <a:ext cx="5348578" cy="464331"/>
            </a:xfrm>
            <a:prstGeom prst="rect">
              <a:avLst/>
            </a:prstGeom>
            <a:solidFill>
              <a:schemeClr val="accent2">
                <a:lumMod val="20000"/>
                <a:lumOff val="80000"/>
              </a:schemeClr>
            </a:solidFill>
          </p:spPr>
          <p:txBody>
            <a:bodyPr wrap="square" lIns="108000" tIns="108000" rIns="108000" bIns="108000" anchor="ctr" anchorCtr="0">
              <a:spAutoFit/>
            </a:bodyPr>
            <a:lstStyle/>
            <a:p>
              <a:r>
                <a:rPr lang="en-GB" sz="1600" dirty="0">
                  <a:latin typeface="Twinkl" pitchFamily="2" charset="0"/>
                </a:rPr>
                <a:t>Write a sentence containing the </a:t>
              </a:r>
              <a:r>
                <a:rPr lang="en-GB" sz="1600" b="1" dirty="0">
                  <a:latin typeface="Twinkl" pitchFamily="2" charset="0"/>
                </a:rPr>
                <a:t>conjunction</a:t>
              </a:r>
              <a:r>
                <a:rPr lang="en-GB" sz="1600" dirty="0">
                  <a:latin typeface="Twinkl" pitchFamily="2" charset="0"/>
                </a:rPr>
                <a:t> ‘</a:t>
              </a:r>
              <a:r>
                <a:rPr lang="en-GB" sz="1600" b="1" dirty="0">
                  <a:latin typeface="Twinkl" pitchFamily="2" charset="0"/>
                </a:rPr>
                <a:t>when</a:t>
              </a:r>
              <a:r>
                <a:rPr lang="en-GB" sz="1600" dirty="0">
                  <a:latin typeface="Twinkl" pitchFamily="2" charset="0"/>
                </a:rPr>
                <a:t>’.</a:t>
              </a:r>
            </a:p>
          </p:txBody>
        </p:sp>
        <p:sp>
          <p:nvSpPr>
            <p:cNvPr id="110" name="Rectangle 109"/>
            <p:cNvSpPr>
              <a:spLocks/>
            </p:cNvSpPr>
            <p:nvPr/>
          </p:nvSpPr>
          <p:spPr>
            <a:xfrm>
              <a:off x="803276" y="5277104"/>
              <a:ext cx="2143984" cy="464331"/>
            </a:xfrm>
            <a:prstGeom prst="rect">
              <a:avLst/>
            </a:prstGeom>
            <a:solidFill>
              <a:schemeClr val="accent2">
                <a:lumMod val="60000"/>
                <a:lumOff val="40000"/>
              </a:schemeClr>
            </a:solidFill>
          </p:spPr>
          <p:txBody>
            <a:bodyPr wrap="square" lIns="108000" tIns="108000" rIns="108000" bIns="108000" anchor="ctr" anchorCtr="0">
              <a:spAutoFit/>
            </a:bodyPr>
            <a:lstStyle/>
            <a:p>
              <a:r>
                <a:rPr lang="en-GB" sz="1600" b="1" dirty="0">
                  <a:latin typeface="Twinkl" pitchFamily="2" charset="0"/>
                </a:rPr>
                <a:t>Sentence 4</a:t>
              </a:r>
            </a:p>
          </p:txBody>
        </p:sp>
      </p:grpSp>
      <p:sp>
        <p:nvSpPr>
          <p:cNvPr id="112" name="Rectangle 111"/>
          <p:cNvSpPr/>
          <p:nvPr/>
        </p:nvSpPr>
        <p:spPr>
          <a:xfrm>
            <a:off x="792163" y="5765883"/>
            <a:ext cx="7559674" cy="369332"/>
          </a:xfrm>
          <a:prstGeom prst="rect">
            <a:avLst/>
          </a:prstGeom>
        </p:spPr>
        <p:txBody>
          <a:bodyPr wrap="square">
            <a:spAutoFit/>
          </a:bodyPr>
          <a:lstStyle/>
          <a:p>
            <a:pPr algn="ctr"/>
            <a:r>
              <a:rPr lang="en-GB" dirty="0">
                <a:latin typeface="Twinkl" pitchFamily="2" charset="0"/>
              </a:rPr>
              <a:t>Share your writing with a partner, your group or your whole class. </a:t>
            </a:r>
          </a:p>
        </p:txBody>
      </p:sp>
      <p:pic>
        <p:nvPicPr>
          <p:cNvPr id="24" name="Picture 2" descr="Swan, Water, White, Water Bird, Lake, Nature">
            <a:hlinkClick r:id="rId2"/>
          </p:cNvPr>
          <p:cNvPicPr>
            <a:picLocks noChangeAspect="1" noChangeArrowheads="1"/>
          </p:cNvPicPr>
          <p:nvPr/>
        </p:nvPicPr>
        <p:blipFill rotWithShape="1">
          <a:blip r:embed="rId3" cstate="print"/>
          <a:srcRect l="7628" r="7846"/>
          <a:stretch/>
        </p:blipFill>
        <p:spPr bwMode="auto">
          <a:xfrm>
            <a:off x="792163" y="1143339"/>
            <a:ext cx="3194951" cy="2161594"/>
          </a:xfrm>
          <a:prstGeom prst="rect">
            <a:avLst/>
          </a:prstGeom>
          <a:noFill/>
        </p:spPr>
      </p:pic>
    </p:spTree>
    <p:extLst>
      <p:ext uri="{BB962C8B-B14F-4D97-AF65-F5344CB8AC3E}">
        <p14:creationId xmlns:p14="http://schemas.microsoft.com/office/powerpoint/2010/main" val="225773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25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225592" y="604302"/>
            <a:ext cx="445680" cy="421568"/>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572000" y="604302"/>
            <a:ext cx="4083050"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5</a:t>
            </a:r>
            <a:endParaRPr lang="en-GB" dirty="0">
              <a:solidFill>
                <a:schemeClr val="bg1"/>
              </a:solidFill>
            </a:endParaRPr>
          </a:p>
        </p:txBody>
      </p:sp>
      <p:sp>
        <p:nvSpPr>
          <p:cNvPr id="7" name="Rectangle 6"/>
          <p:cNvSpPr/>
          <p:nvPr/>
        </p:nvSpPr>
        <p:spPr>
          <a:xfrm>
            <a:off x="4003590" y="653344"/>
            <a:ext cx="460066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Punctuation, Grammar and Vocabulary Focus – Mixed Skills </a:t>
            </a:r>
          </a:p>
        </p:txBody>
      </p:sp>
      <p:sp>
        <p:nvSpPr>
          <p:cNvPr id="53" name="Title 20"/>
          <p:cNvSpPr txBox="1">
            <a:spLocks/>
          </p:cNvSpPr>
          <p:nvPr/>
        </p:nvSpPr>
        <p:spPr>
          <a:xfrm>
            <a:off x="3656440" y="1032305"/>
            <a:ext cx="4875213"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2800" dirty="0">
                <a:latin typeface="Twinkl" pitchFamily="2" charset="0"/>
              </a:rPr>
              <a:t>Think &amp; Write - Answers</a:t>
            </a:r>
          </a:p>
        </p:txBody>
      </p:sp>
      <p:sp>
        <p:nvSpPr>
          <p:cNvPr id="54" name="Rectangle 53"/>
          <p:cNvSpPr>
            <a:spLocks/>
          </p:cNvSpPr>
          <p:nvPr/>
        </p:nvSpPr>
        <p:spPr>
          <a:xfrm>
            <a:off x="3990974" y="1787796"/>
            <a:ext cx="4360863" cy="1603104"/>
          </a:xfrm>
          <a:prstGeom prst="rect">
            <a:avLst/>
          </a:prstGeom>
          <a:noFill/>
        </p:spPr>
        <p:txBody>
          <a:bodyPr wrap="square" lIns="108000" tIns="108000" rIns="108000" bIns="108000" anchor="ctr" anchorCtr="0">
            <a:spAutoFit/>
          </a:bodyPr>
          <a:lstStyle/>
          <a:p>
            <a:r>
              <a:rPr lang="en-GB" dirty="0">
                <a:latin typeface="Twinkl" pitchFamily="2" charset="0"/>
              </a:rPr>
              <a:t>Look at this picture. What words and sentences does it make you </a:t>
            </a:r>
            <a:r>
              <a:rPr lang="en-GB" b="1" dirty="0">
                <a:latin typeface="Twinkl" pitchFamily="2" charset="0"/>
              </a:rPr>
              <a:t>think </a:t>
            </a:r>
            <a:r>
              <a:rPr lang="en-GB" dirty="0">
                <a:latin typeface="Twinkl" pitchFamily="2" charset="0"/>
              </a:rPr>
              <a:t>of? We are going to </a:t>
            </a:r>
            <a:r>
              <a:rPr lang="en-GB" b="1" dirty="0">
                <a:latin typeface="Twinkl" pitchFamily="2" charset="0"/>
              </a:rPr>
              <a:t>write </a:t>
            </a:r>
            <a:r>
              <a:rPr lang="en-GB" dirty="0">
                <a:latin typeface="Twinkl" pitchFamily="2" charset="0"/>
              </a:rPr>
              <a:t>a short piece of text based on the picture, using the following pattern of sentences:</a:t>
            </a:r>
          </a:p>
        </p:txBody>
      </p:sp>
      <p:pic>
        <p:nvPicPr>
          <p:cNvPr id="24" name="Picture 2" descr="Swan, Water, White, Water Bird, Lake, Nature">
            <a:hlinkClick r:id="rId2"/>
          </p:cNvPr>
          <p:cNvPicPr>
            <a:picLocks noChangeAspect="1" noChangeArrowheads="1"/>
          </p:cNvPicPr>
          <p:nvPr/>
        </p:nvPicPr>
        <p:blipFill rotWithShape="1">
          <a:blip r:embed="rId3" cstate="print"/>
          <a:srcRect l="7628" r="7846"/>
          <a:stretch/>
        </p:blipFill>
        <p:spPr bwMode="auto">
          <a:xfrm>
            <a:off x="792163" y="1143339"/>
            <a:ext cx="3194951" cy="2161594"/>
          </a:xfrm>
          <a:prstGeom prst="rect">
            <a:avLst/>
          </a:prstGeom>
          <a:noFill/>
        </p:spPr>
      </p:pic>
      <p:sp>
        <p:nvSpPr>
          <p:cNvPr id="25" name="TextBox 24"/>
          <p:cNvSpPr txBox="1"/>
          <p:nvPr/>
        </p:nvSpPr>
        <p:spPr>
          <a:xfrm>
            <a:off x="792163" y="3500203"/>
            <a:ext cx="7570308" cy="369332"/>
          </a:xfrm>
          <a:prstGeom prst="rect">
            <a:avLst/>
          </a:prstGeom>
          <a:noFill/>
        </p:spPr>
        <p:txBody>
          <a:bodyPr wrap="square" rtlCol="0">
            <a:spAutoFit/>
          </a:bodyPr>
          <a:lstStyle/>
          <a:p>
            <a:pPr algn="ctr"/>
            <a:r>
              <a:rPr lang="en-GB" dirty="0">
                <a:latin typeface="Twinkl" pitchFamily="2" charset="0"/>
              </a:rPr>
              <a:t>The </a:t>
            </a:r>
            <a:r>
              <a:rPr lang="en-GB" b="1" dirty="0">
                <a:latin typeface="Twinkl" pitchFamily="2" charset="0"/>
              </a:rPr>
              <a:t>elegant, graceful </a:t>
            </a:r>
            <a:r>
              <a:rPr lang="en-GB" dirty="0">
                <a:latin typeface="Twinkl" pitchFamily="2" charset="0"/>
              </a:rPr>
              <a:t>swan rests on top of the </a:t>
            </a:r>
            <a:r>
              <a:rPr lang="en-GB" b="1" dirty="0">
                <a:latin typeface="Twinkl" pitchFamily="2" charset="0"/>
              </a:rPr>
              <a:t>icy, cold </a:t>
            </a:r>
            <a:r>
              <a:rPr lang="en-GB" dirty="0">
                <a:latin typeface="Twinkl" pitchFamily="2" charset="0"/>
              </a:rPr>
              <a:t>water.</a:t>
            </a:r>
          </a:p>
        </p:txBody>
      </p:sp>
      <p:sp>
        <p:nvSpPr>
          <p:cNvPr id="26" name="TextBox 25"/>
          <p:cNvSpPr txBox="1"/>
          <p:nvPr/>
        </p:nvSpPr>
        <p:spPr>
          <a:xfrm>
            <a:off x="792163" y="3954966"/>
            <a:ext cx="7559676" cy="369332"/>
          </a:xfrm>
          <a:prstGeom prst="rect">
            <a:avLst/>
          </a:prstGeom>
          <a:noFill/>
        </p:spPr>
        <p:txBody>
          <a:bodyPr wrap="square" rtlCol="0">
            <a:spAutoFit/>
          </a:bodyPr>
          <a:lstStyle/>
          <a:p>
            <a:pPr algn="ctr"/>
            <a:r>
              <a:rPr lang="en-GB" b="1" dirty="0">
                <a:latin typeface="Twinkl" pitchFamily="2" charset="0"/>
              </a:rPr>
              <a:t>What</a:t>
            </a:r>
            <a:r>
              <a:rPr lang="en-GB" dirty="0">
                <a:latin typeface="Twinkl" pitchFamily="2" charset="0"/>
              </a:rPr>
              <a:t> a beautiful swan it is</a:t>
            </a:r>
            <a:r>
              <a:rPr lang="en-GB" b="1" dirty="0">
                <a:latin typeface="Twinkl" pitchFamily="2" charset="0"/>
              </a:rPr>
              <a:t>!</a:t>
            </a:r>
          </a:p>
        </p:txBody>
      </p:sp>
      <p:sp>
        <p:nvSpPr>
          <p:cNvPr id="27" name="TextBox 26"/>
          <p:cNvSpPr txBox="1"/>
          <p:nvPr/>
        </p:nvSpPr>
        <p:spPr>
          <a:xfrm>
            <a:off x="792163" y="4409729"/>
            <a:ext cx="7570307" cy="369332"/>
          </a:xfrm>
          <a:prstGeom prst="rect">
            <a:avLst/>
          </a:prstGeom>
          <a:noFill/>
        </p:spPr>
        <p:txBody>
          <a:bodyPr wrap="square" rtlCol="0">
            <a:spAutoFit/>
          </a:bodyPr>
          <a:lstStyle/>
          <a:p>
            <a:pPr algn="ctr"/>
            <a:r>
              <a:rPr lang="en-GB" dirty="0">
                <a:latin typeface="Twinkl" pitchFamily="2" charset="0"/>
              </a:rPr>
              <a:t>The swan </a:t>
            </a:r>
            <a:r>
              <a:rPr lang="en-GB" b="1" dirty="0">
                <a:latin typeface="Twinkl" pitchFamily="2" charset="0"/>
              </a:rPr>
              <a:t>swims</a:t>
            </a:r>
            <a:r>
              <a:rPr lang="en-GB" dirty="0">
                <a:latin typeface="Twinkl" pitchFamily="2" charset="0"/>
              </a:rPr>
              <a:t> easily and gently across the lake.</a:t>
            </a:r>
          </a:p>
        </p:txBody>
      </p:sp>
      <p:sp>
        <p:nvSpPr>
          <p:cNvPr id="28" name="TextBox 27"/>
          <p:cNvSpPr txBox="1"/>
          <p:nvPr/>
        </p:nvSpPr>
        <p:spPr>
          <a:xfrm>
            <a:off x="792163" y="4864492"/>
            <a:ext cx="7559675" cy="369332"/>
          </a:xfrm>
          <a:prstGeom prst="rect">
            <a:avLst/>
          </a:prstGeom>
          <a:noFill/>
        </p:spPr>
        <p:txBody>
          <a:bodyPr wrap="square" rtlCol="0">
            <a:spAutoFit/>
          </a:bodyPr>
          <a:lstStyle/>
          <a:p>
            <a:pPr algn="ctr"/>
            <a:r>
              <a:rPr lang="en-GB" dirty="0">
                <a:latin typeface="Twinkl" pitchFamily="2" charset="0"/>
              </a:rPr>
              <a:t>The swan stops swimming </a:t>
            </a:r>
            <a:r>
              <a:rPr lang="en-GB" b="1" dirty="0">
                <a:latin typeface="Twinkl" pitchFamily="2" charset="0"/>
              </a:rPr>
              <a:t>when</a:t>
            </a:r>
            <a:r>
              <a:rPr lang="en-GB" dirty="0">
                <a:latin typeface="Twinkl" pitchFamily="2" charset="0"/>
              </a:rPr>
              <a:t> it gets too tired to continue.</a:t>
            </a:r>
          </a:p>
        </p:txBody>
      </p:sp>
      <p:sp>
        <p:nvSpPr>
          <p:cNvPr id="29" name="TextBox 28"/>
          <p:cNvSpPr txBox="1"/>
          <p:nvPr/>
        </p:nvSpPr>
        <p:spPr>
          <a:xfrm>
            <a:off x="792163" y="5549902"/>
            <a:ext cx="7570307" cy="369332"/>
          </a:xfrm>
          <a:prstGeom prst="rect">
            <a:avLst/>
          </a:prstGeom>
          <a:noFill/>
        </p:spPr>
        <p:txBody>
          <a:bodyPr wrap="square" rtlCol="0">
            <a:spAutoFit/>
          </a:bodyPr>
          <a:lstStyle/>
          <a:p>
            <a:pPr algn="ctr"/>
            <a:r>
              <a:rPr lang="en-GB" dirty="0">
                <a:latin typeface="Twinkl" pitchFamily="2" charset="0"/>
              </a:rPr>
              <a:t>What did you learn to do this week that you couldn’t do before?</a:t>
            </a:r>
          </a:p>
        </p:txBody>
      </p:sp>
    </p:spTree>
    <p:extLst>
      <p:ext uri="{BB962C8B-B14F-4D97-AF65-F5344CB8AC3E}">
        <p14:creationId xmlns:p14="http://schemas.microsoft.com/office/powerpoint/2010/main" val="6001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5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5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5162872" y="604302"/>
            <a:ext cx="445680" cy="421568"/>
          </a:xfrm>
          <a:prstGeom prst="flowChartDelay">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502876" y="604302"/>
            <a:ext cx="3152174" cy="42240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5783"/>
            <a:ext cx="8220075" cy="994306"/>
          </a:xfrm>
        </p:spPr>
        <p:txBody>
          <a:bodyPr/>
          <a:lstStyle/>
          <a:p>
            <a:r>
              <a:rPr lang="en-GB" sz="3600" dirty="0">
                <a:latin typeface="Twinkl" pitchFamily="2" charset="0"/>
              </a:rPr>
              <a:t>Common Exception Cross Word</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1</a:t>
            </a:r>
            <a:endParaRPr lang="en-GB" dirty="0">
              <a:solidFill>
                <a:schemeClr val="bg1"/>
              </a:solidFill>
            </a:endParaRPr>
          </a:p>
        </p:txBody>
      </p:sp>
      <p:sp>
        <p:nvSpPr>
          <p:cNvPr id="6" name="Rectangle 5"/>
          <p:cNvSpPr>
            <a:spLocks/>
          </p:cNvSpPr>
          <p:nvPr/>
        </p:nvSpPr>
        <p:spPr>
          <a:xfrm>
            <a:off x="717213" y="1590405"/>
            <a:ext cx="7634625" cy="710552"/>
          </a:xfrm>
          <a:prstGeom prst="rect">
            <a:avLst/>
          </a:prstGeom>
          <a:noFill/>
        </p:spPr>
        <p:txBody>
          <a:bodyPr wrap="square" lIns="108000" tIns="108000" rIns="108000" bIns="108000" anchor="ctr" anchorCtr="0">
            <a:spAutoFit/>
          </a:bodyPr>
          <a:lstStyle/>
          <a:p>
            <a:r>
              <a:rPr lang="en-GB" sz="1600" dirty="0">
                <a:latin typeface="Twinkl" pitchFamily="2" charset="0"/>
              </a:rPr>
              <a:t>Can you solve the cross word and find the secret code by spelling some common exception words correctly?</a:t>
            </a:r>
          </a:p>
        </p:txBody>
      </p:sp>
      <p:sp>
        <p:nvSpPr>
          <p:cNvPr id="7" name="Rectangle 6"/>
          <p:cNvSpPr/>
          <p:nvPr/>
        </p:nvSpPr>
        <p:spPr>
          <a:xfrm>
            <a:off x="4454016" y="653344"/>
            <a:ext cx="4150234"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Spelling Focus – S37: Common Exception Words</a:t>
            </a:r>
          </a:p>
        </p:txBody>
      </p:sp>
      <p:sp>
        <p:nvSpPr>
          <p:cNvPr id="19" name="Rectangle 18"/>
          <p:cNvSpPr>
            <a:spLocks/>
          </p:cNvSpPr>
          <p:nvPr/>
        </p:nvSpPr>
        <p:spPr>
          <a:xfrm>
            <a:off x="792163" y="5554030"/>
            <a:ext cx="7559675" cy="710552"/>
          </a:xfrm>
          <a:prstGeom prst="rect">
            <a:avLst/>
          </a:prstGeom>
          <a:noFill/>
        </p:spPr>
        <p:txBody>
          <a:bodyPr wrap="square" lIns="108000" tIns="108000" rIns="108000" bIns="108000" anchor="ctr" anchorCtr="0">
            <a:spAutoFit/>
          </a:bodyPr>
          <a:lstStyle/>
          <a:p>
            <a:r>
              <a:rPr lang="en-GB" sz="1600" b="1" dirty="0">
                <a:latin typeface="Twinkl" pitchFamily="2" charset="0"/>
              </a:rPr>
              <a:t>Challenge: </a:t>
            </a:r>
            <a:r>
              <a:rPr lang="en-GB" sz="1600" dirty="0">
                <a:latin typeface="Twinkl" pitchFamily="2" charset="0"/>
              </a:rPr>
              <a:t>Can you write a sentence using the secret code and the answers to</a:t>
            </a:r>
            <a:br>
              <a:rPr lang="en-GB" sz="1600" dirty="0">
                <a:latin typeface="Twinkl" pitchFamily="2" charset="0"/>
              </a:rPr>
            </a:br>
            <a:r>
              <a:rPr lang="en-GB" sz="1600" dirty="0">
                <a:latin typeface="Twinkl" pitchFamily="2" charset="0"/>
              </a:rPr>
              <a:t>‘2 Across’ </a:t>
            </a:r>
            <a:r>
              <a:rPr lang="en-GB" sz="1600" b="1" dirty="0">
                <a:latin typeface="Twinkl" pitchFamily="2" charset="0"/>
              </a:rPr>
              <a:t>and </a:t>
            </a:r>
            <a:r>
              <a:rPr lang="en-GB" sz="1600" dirty="0">
                <a:latin typeface="Twinkl" pitchFamily="2" charset="0"/>
              </a:rPr>
              <a:t>‘3 Down’?</a:t>
            </a:r>
          </a:p>
        </p:txBody>
      </p:sp>
      <p:graphicFrame>
        <p:nvGraphicFramePr>
          <p:cNvPr id="2" name="Table 1"/>
          <p:cNvGraphicFramePr>
            <a:graphicFrameLocks noGrp="1"/>
          </p:cNvGraphicFramePr>
          <p:nvPr>
            <p:extLst>
              <p:ext uri="{D42A27DB-BD31-4B8C-83A1-F6EECF244321}">
                <p14:modId xmlns:p14="http://schemas.microsoft.com/office/powerpoint/2010/main" val="2912592273"/>
              </p:ext>
            </p:extLst>
          </p:nvPr>
        </p:nvGraphicFramePr>
        <p:xfrm>
          <a:off x="4751835" y="2023075"/>
          <a:ext cx="3600000" cy="3300000"/>
        </p:xfrm>
        <a:graphic>
          <a:graphicData uri="http://schemas.openxmlformats.org/drawingml/2006/table">
            <a:tbl>
              <a:tblPr firstRow="1" bandRow="1">
                <a:tableStyleId>{5C22544A-7EE6-4342-B048-85BDC9FD1C3A}</a:tableStyleId>
              </a:tblPr>
              <a:tblGrid>
                <a:gridCol w="300000">
                  <a:extLst>
                    <a:ext uri="{9D8B030D-6E8A-4147-A177-3AD203B41FA5}">
                      <a16:colId xmlns:a16="http://schemas.microsoft.com/office/drawing/2014/main" val="20000"/>
                    </a:ext>
                  </a:extLst>
                </a:gridCol>
                <a:gridCol w="300000">
                  <a:extLst>
                    <a:ext uri="{9D8B030D-6E8A-4147-A177-3AD203B41FA5}">
                      <a16:colId xmlns:a16="http://schemas.microsoft.com/office/drawing/2014/main" val="20001"/>
                    </a:ext>
                  </a:extLst>
                </a:gridCol>
                <a:gridCol w="300000">
                  <a:extLst>
                    <a:ext uri="{9D8B030D-6E8A-4147-A177-3AD203B41FA5}">
                      <a16:colId xmlns:a16="http://schemas.microsoft.com/office/drawing/2014/main" val="20002"/>
                    </a:ext>
                  </a:extLst>
                </a:gridCol>
                <a:gridCol w="300000">
                  <a:extLst>
                    <a:ext uri="{9D8B030D-6E8A-4147-A177-3AD203B41FA5}">
                      <a16:colId xmlns:a16="http://schemas.microsoft.com/office/drawing/2014/main" val="20003"/>
                    </a:ext>
                  </a:extLst>
                </a:gridCol>
                <a:gridCol w="300000">
                  <a:extLst>
                    <a:ext uri="{9D8B030D-6E8A-4147-A177-3AD203B41FA5}">
                      <a16:colId xmlns:a16="http://schemas.microsoft.com/office/drawing/2014/main" val="20004"/>
                    </a:ext>
                  </a:extLst>
                </a:gridCol>
                <a:gridCol w="300000">
                  <a:extLst>
                    <a:ext uri="{9D8B030D-6E8A-4147-A177-3AD203B41FA5}">
                      <a16:colId xmlns:a16="http://schemas.microsoft.com/office/drawing/2014/main" val="20005"/>
                    </a:ext>
                  </a:extLst>
                </a:gridCol>
                <a:gridCol w="300000">
                  <a:extLst>
                    <a:ext uri="{9D8B030D-6E8A-4147-A177-3AD203B41FA5}">
                      <a16:colId xmlns:a16="http://schemas.microsoft.com/office/drawing/2014/main" val="20006"/>
                    </a:ext>
                  </a:extLst>
                </a:gridCol>
                <a:gridCol w="300000">
                  <a:extLst>
                    <a:ext uri="{9D8B030D-6E8A-4147-A177-3AD203B41FA5}">
                      <a16:colId xmlns:a16="http://schemas.microsoft.com/office/drawing/2014/main" val="20007"/>
                    </a:ext>
                  </a:extLst>
                </a:gridCol>
                <a:gridCol w="300000">
                  <a:extLst>
                    <a:ext uri="{9D8B030D-6E8A-4147-A177-3AD203B41FA5}">
                      <a16:colId xmlns:a16="http://schemas.microsoft.com/office/drawing/2014/main" val="20008"/>
                    </a:ext>
                  </a:extLst>
                </a:gridCol>
                <a:gridCol w="300000">
                  <a:extLst>
                    <a:ext uri="{9D8B030D-6E8A-4147-A177-3AD203B41FA5}">
                      <a16:colId xmlns:a16="http://schemas.microsoft.com/office/drawing/2014/main" val="20009"/>
                    </a:ext>
                  </a:extLst>
                </a:gridCol>
                <a:gridCol w="300000">
                  <a:extLst>
                    <a:ext uri="{9D8B030D-6E8A-4147-A177-3AD203B41FA5}">
                      <a16:colId xmlns:a16="http://schemas.microsoft.com/office/drawing/2014/main" val="20010"/>
                    </a:ext>
                  </a:extLst>
                </a:gridCol>
                <a:gridCol w="300000">
                  <a:extLst>
                    <a:ext uri="{9D8B030D-6E8A-4147-A177-3AD203B41FA5}">
                      <a16:colId xmlns:a16="http://schemas.microsoft.com/office/drawing/2014/main" val="20011"/>
                    </a:ext>
                  </a:extLst>
                </a:gridCol>
              </a:tblGrid>
              <a:tr h="300000">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7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0000">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7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0000">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7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0000">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7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000">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0000">
                <a:tc>
                  <a:txBody>
                    <a:bodyPr/>
                    <a:lstStyle/>
                    <a:p>
                      <a:r>
                        <a:rPr lang="en-GB" sz="7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0000">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7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0000">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7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0000">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0000">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0000">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55" name="Rectangle 54"/>
          <p:cNvSpPr>
            <a:spLocks/>
          </p:cNvSpPr>
          <p:nvPr/>
        </p:nvSpPr>
        <p:spPr>
          <a:xfrm>
            <a:off x="717213" y="2869896"/>
            <a:ext cx="3959669" cy="2249435"/>
          </a:xfrm>
          <a:prstGeom prst="rect">
            <a:avLst/>
          </a:prstGeom>
          <a:noFill/>
        </p:spPr>
        <p:txBody>
          <a:bodyPr wrap="square" lIns="108000" tIns="108000" rIns="108000" bIns="108000" anchor="ctr" anchorCtr="0">
            <a:spAutoFit/>
          </a:bodyPr>
          <a:lstStyle/>
          <a:p>
            <a:r>
              <a:rPr lang="en-GB" sz="1200" b="1" dirty="0">
                <a:latin typeface="Twinkl" pitchFamily="2" charset="0"/>
              </a:rPr>
              <a:t>Across</a:t>
            </a:r>
          </a:p>
          <a:p>
            <a:r>
              <a:rPr lang="en-GB" sz="1200" dirty="0">
                <a:latin typeface="Twinkl" pitchFamily="2" charset="0"/>
              </a:rPr>
              <a:t>2. The part of the human body used to see.</a:t>
            </a:r>
          </a:p>
          <a:p>
            <a:r>
              <a:rPr lang="en-GB" sz="1200" dirty="0">
                <a:latin typeface="Twinkl" pitchFamily="2" charset="0"/>
              </a:rPr>
              <a:t>5. Celebrated on 25</a:t>
            </a:r>
            <a:r>
              <a:rPr lang="en-GB" sz="1200" baseline="30000" dirty="0">
                <a:latin typeface="Twinkl" pitchFamily="2" charset="0"/>
              </a:rPr>
              <a:t>th</a:t>
            </a:r>
            <a:r>
              <a:rPr lang="en-GB" sz="1200" dirty="0">
                <a:latin typeface="Twinkl" pitchFamily="2" charset="0"/>
              </a:rPr>
              <a:t> December.</a:t>
            </a:r>
          </a:p>
          <a:p>
            <a:r>
              <a:rPr lang="en-GB" sz="1200" dirty="0">
                <a:latin typeface="Twinkl" pitchFamily="2" charset="0"/>
              </a:rPr>
              <a:t>7. A sweet, white grain to go into tea.</a:t>
            </a:r>
          </a:p>
          <a:p>
            <a:r>
              <a:rPr lang="en-GB" sz="1200" b="1" dirty="0">
                <a:latin typeface="Twinkl" pitchFamily="2" charset="0"/>
              </a:rPr>
              <a:t>Down</a:t>
            </a:r>
          </a:p>
          <a:p>
            <a:r>
              <a:rPr lang="en-GB" sz="1200" dirty="0">
                <a:latin typeface="Twinkl" pitchFamily="2" charset="0"/>
              </a:rPr>
              <a:t>1. If someone looks nice, they could be described as </a:t>
            </a:r>
            <a:r>
              <a:rPr lang="en-GB" sz="1200" u="sng" dirty="0">
                <a:latin typeface="Twinkl" pitchFamily="2" charset="0"/>
              </a:rPr>
              <a:t>    </a:t>
            </a:r>
            <a:r>
              <a:rPr lang="en-GB" sz="1200" dirty="0">
                <a:latin typeface="Twinkl" pitchFamily="2" charset="0"/>
              </a:rPr>
              <a:t>.</a:t>
            </a:r>
          </a:p>
          <a:p>
            <a:r>
              <a:rPr lang="en-GB" sz="1200" dirty="0">
                <a:latin typeface="Twinkl" pitchFamily="2" charset="0"/>
              </a:rPr>
              <a:t>3. A conjunction which explains why something happens.</a:t>
            </a:r>
          </a:p>
          <a:p>
            <a:r>
              <a:rPr lang="en-GB" sz="1200" dirty="0">
                <a:latin typeface="Twinkl" pitchFamily="2" charset="0"/>
              </a:rPr>
              <a:t>4. Another word for ‘dad’.</a:t>
            </a:r>
          </a:p>
          <a:p>
            <a:r>
              <a:rPr lang="en-GB" sz="1200" dirty="0">
                <a:latin typeface="Twinkl" pitchFamily="2" charset="0"/>
              </a:rPr>
              <a:t>5. To go up something using your hands and feet.</a:t>
            </a:r>
          </a:p>
          <a:p>
            <a:r>
              <a:rPr lang="en-GB" sz="1200" dirty="0">
                <a:latin typeface="Twinkl" pitchFamily="2" charset="0"/>
              </a:rPr>
              <a:t>6. The liquid that comes out of a tap.</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5162872" y="604302"/>
            <a:ext cx="445680" cy="421568"/>
          </a:xfrm>
          <a:prstGeom prst="flowChartDelay">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502876" y="604302"/>
            <a:ext cx="3152174" cy="42240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5783"/>
            <a:ext cx="8220075" cy="994306"/>
          </a:xfrm>
        </p:spPr>
        <p:txBody>
          <a:bodyPr/>
          <a:lstStyle/>
          <a:p>
            <a:r>
              <a:rPr lang="en-GB" sz="2800" dirty="0">
                <a:latin typeface="Twinkl" pitchFamily="2" charset="0"/>
              </a:rPr>
              <a:t>Common Exception Cross Word - Answers</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1</a:t>
            </a:r>
            <a:endParaRPr lang="en-GB" dirty="0">
              <a:solidFill>
                <a:schemeClr val="bg1"/>
              </a:solidFill>
            </a:endParaRPr>
          </a:p>
        </p:txBody>
      </p:sp>
      <p:sp>
        <p:nvSpPr>
          <p:cNvPr id="6" name="Rectangle 5"/>
          <p:cNvSpPr>
            <a:spLocks/>
          </p:cNvSpPr>
          <p:nvPr/>
        </p:nvSpPr>
        <p:spPr>
          <a:xfrm>
            <a:off x="792163" y="1590405"/>
            <a:ext cx="7559675" cy="710552"/>
          </a:xfrm>
          <a:prstGeom prst="rect">
            <a:avLst/>
          </a:prstGeom>
          <a:noFill/>
        </p:spPr>
        <p:txBody>
          <a:bodyPr wrap="square" lIns="108000" tIns="108000" rIns="108000" bIns="108000" anchor="ctr" anchorCtr="0">
            <a:spAutoFit/>
          </a:bodyPr>
          <a:lstStyle/>
          <a:p>
            <a:r>
              <a:rPr lang="en-GB" sz="1600" dirty="0">
                <a:latin typeface="Twinkl" pitchFamily="2" charset="0"/>
              </a:rPr>
              <a:t>Did you solve the cross word and find the secret code by spelling some common exception words correctly?</a:t>
            </a:r>
          </a:p>
        </p:txBody>
      </p:sp>
      <p:sp>
        <p:nvSpPr>
          <p:cNvPr id="7" name="Rectangle 6"/>
          <p:cNvSpPr/>
          <p:nvPr/>
        </p:nvSpPr>
        <p:spPr>
          <a:xfrm>
            <a:off x="4454016" y="653344"/>
            <a:ext cx="4150234"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Spelling Focus – S37: Common Exception Words</a:t>
            </a:r>
          </a:p>
        </p:txBody>
      </p:sp>
      <p:sp>
        <p:nvSpPr>
          <p:cNvPr id="19" name="Rectangle 18"/>
          <p:cNvSpPr>
            <a:spLocks/>
          </p:cNvSpPr>
          <p:nvPr/>
        </p:nvSpPr>
        <p:spPr>
          <a:xfrm>
            <a:off x="792163" y="5413627"/>
            <a:ext cx="7559675" cy="956773"/>
          </a:xfrm>
          <a:prstGeom prst="rect">
            <a:avLst/>
          </a:prstGeom>
          <a:noFill/>
        </p:spPr>
        <p:txBody>
          <a:bodyPr wrap="square" lIns="108000" tIns="108000" rIns="108000" bIns="108000" anchor="ctr" anchorCtr="0">
            <a:spAutoFit/>
          </a:bodyPr>
          <a:lstStyle/>
          <a:p>
            <a:r>
              <a:rPr lang="en-GB" sz="1600" b="1" dirty="0">
                <a:latin typeface="Twinkl" pitchFamily="2" charset="0"/>
              </a:rPr>
              <a:t>Challenge</a:t>
            </a:r>
            <a:r>
              <a:rPr lang="en-GB" sz="1600" dirty="0">
                <a:latin typeface="Twinkl" pitchFamily="2" charset="0"/>
              </a:rPr>
              <a:t>: Did you write a sentence using (the secret code) (tear) and (the answers to ‘2 Across’) (eye) and (‘3 Down’) (because)?</a:t>
            </a:r>
          </a:p>
          <a:p>
            <a:r>
              <a:rPr lang="en-GB" sz="1600" b="1" dirty="0">
                <a:latin typeface="Twinkl" pitchFamily="2" charset="0"/>
              </a:rPr>
              <a:t>‘I had a tear in my eye because I felt upset.’</a:t>
            </a:r>
          </a:p>
        </p:txBody>
      </p:sp>
      <p:sp>
        <p:nvSpPr>
          <p:cNvPr id="54" name="Rectangle 53"/>
          <p:cNvSpPr>
            <a:spLocks/>
          </p:cNvSpPr>
          <p:nvPr/>
        </p:nvSpPr>
        <p:spPr>
          <a:xfrm>
            <a:off x="792163" y="2869896"/>
            <a:ext cx="3959669" cy="2249435"/>
          </a:xfrm>
          <a:prstGeom prst="rect">
            <a:avLst/>
          </a:prstGeom>
          <a:noFill/>
        </p:spPr>
        <p:txBody>
          <a:bodyPr wrap="square" lIns="108000" tIns="108000" rIns="108000" bIns="108000" anchor="ctr" anchorCtr="0">
            <a:spAutoFit/>
          </a:bodyPr>
          <a:lstStyle/>
          <a:p>
            <a:r>
              <a:rPr lang="en-GB" sz="1200" b="1" dirty="0">
                <a:latin typeface="Twinkl" pitchFamily="2" charset="0"/>
              </a:rPr>
              <a:t>Across</a:t>
            </a:r>
          </a:p>
          <a:p>
            <a:r>
              <a:rPr lang="en-GB" sz="1200" dirty="0">
                <a:latin typeface="Twinkl" pitchFamily="2" charset="0"/>
              </a:rPr>
              <a:t>2. The part of the human body used to see.</a:t>
            </a:r>
          </a:p>
          <a:p>
            <a:r>
              <a:rPr lang="en-GB" sz="1200" dirty="0">
                <a:latin typeface="Twinkl" pitchFamily="2" charset="0"/>
              </a:rPr>
              <a:t>5. Celebrated on 25</a:t>
            </a:r>
            <a:r>
              <a:rPr lang="en-GB" sz="1200" baseline="30000" dirty="0">
                <a:latin typeface="Twinkl" pitchFamily="2" charset="0"/>
              </a:rPr>
              <a:t>th</a:t>
            </a:r>
            <a:r>
              <a:rPr lang="en-GB" sz="1200" dirty="0">
                <a:latin typeface="Twinkl" pitchFamily="2" charset="0"/>
              </a:rPr>
              <a:t> December.</a:t>
            </a:r>
          </a:p>
          <a:p>
            <a:r>
              <a:rPr lang="en-GB" sz="1200" dirty="0">
                <a:latin typeface="Twinkl" pitchFamily="2" charset="0"/>
              </a:rPr>
              <a:t>7. A sweet, white grain to go into tea.</a:t>
            </a:r>
          </a:p>
          <a:p>
            <a:r>
              <a:rPr lang="en-GB" sz="1200" b="1" dirty="0">
                <a:latin typeface="Twinkl" pitchFamily="2" charset="0"/>
              </a:rPr>
              <a:t>Down</a:t>
            </a:r>
          </a:p>
          <a:p>
            <a:r>
              <a:rPr lang="en-GB" sz="1200" dirty="0">
                <a:latin typeface="Twinkl" pitchFamily="2" charset="0"/>
              </a:rPr>
              <a:t>1. If someone looks nice, they could be described as     .          </a:t>
            </a:r>
          </a:p>
          <a:p>
            <a:r>
              <a:rPr lang="en-GB" sz="1200" dirty="0">
                <a:latin typeface="Twinkl" pitchFamily="2" charset="0"/>
              </a:rPr>
              <a:t>3. A conjunction which explains why something happens.</a:t>
            </a:r>
          </a:p>
          <a:p>
            <a:r>
              <a:rPr lang="en-GB" sz="1200" dirty="0">
                <a:latin typeface="Twinkl" pitchFamily="2" charset="0"/>
              </a:rPr>
              <a:t>4. Another word for ‘dad’.</a:t>
            </a:r>
          </a:p>
          <a:p>
            <a:r>
              <a:rPr lang="en-GB" sz="1200" dirty="0">
                <a:latin typeface="Twinkl" pitchFamily="2" charset="0"/>
              </a:rPr>
              <a:t>5. To go up something using your hands and feet.</a:t>
            </a:r>
          </a:p>
          <a:p>
            <a:r>
              <a:rPr lang="en-GB" sz="1200" dirty="0">
                <a:latin typeface="Twinkl" pitchFamily="2" charset="0"/>
              </a:rPr>
              <a:t>6. The liquid that comes out of a tap.</a:t>
            </a:r>
          </a:p>
        </p:txBody>
      </p:sp>
      <p:graphicFrame>
        <p:nvGraphicFramePr>
          <p:cNvPr id="2" name="Table 1"/>
          <p:cNvGraphicFramePr>
            <a:graphicFrameLocks noGrp="1"/>
          </p:cNvGraphicFramePr>
          <p:nvPr>
            <p:extLst>
              <p:ext uri="{D42A27DB-BD31-4B8C-83A1-F6EECF244321}">
                <p14:modId xmlns:p14="http://schemas.microsoft.com/office/powerpoint/2010/main" val="608058968"/>
              </p:ext>
            </p:extLst>
          </p:nvPr>
        </p:nvGraphicFramePr>
        <p:xfrm>
          <a:off x="4751835" y="2023075"/>
          <a:ext cx="3600000" cy="3300000"/>
        </p:xfrm>
        <a:graphic>
          <a:graphicData uri="http://schemas.openxmlformats.org/drawingml/2006/table">
            <a:tbl>
              <a:tblPr firstRow="1" bandRow="1">
                <a:tableStyleId>{5C22544A-7EE6-4342-B048-85BDC9FD1C3A}</a:tableStyleId>
              </a:tblPr>
              <a:tblGrid>
                <a:gridCol w="300000">
                  <a:extLst>
                    <a:ext uri="{9D8B030D-6E8A-4147-A177-3AD203B41FA5}">
                      <a16:colId xmlns:a16="http://schemas.microsoft.com/office/drawing/2014/main" val="20000"/>
                    </a:ext>
                  </a:extLst>
                </a:gridCol>
                <a:gridCol w="300000">
                  <a:extLst>
                    <a:ext uri="{9D8B030D-6E8A-4147-A177-3AD203B41FA5}">
                      <a16:colId xmlns:a16="http://schemas.microsoft.com/office/drawing/2014/main" val="20001"/>
                    </a:ext>
                  </a:extLst>
                </a:gridCol>
                <a:gridCol w="300000">
                  <a:extLst>
                    <a:ext uri="{9D8B030D-6E8A-4147-A177-3AD203B41FA5}">
                      <a16:colId xmlns:a16="http://schemas.microsoft.com/office/drawing/2014/main" val="20002"/>
                    </a:ext>
                  </a:extLst>
                </a:gridCol>
                <a:gridCol w="300000">
                  <a:extLst>
                    <a:ext uri="{9D8B030D-6E8A-4147-A177-3AD203B41FA5}">
                      <a16:colId xmlns:a16="http://schemas.microsoft.com/office/drawing/2014/main" val="20003"/>
                    </a:ext>
                  </a:extLst>
                </a:gridCol>
                <a:gridCol w="300000">
                  <a:extLst>
                    <a:ext uri="{9D8B030D-6E8A-4147-A177-3AD203B41FA5}">
                      <a16:colId xmlns:a16="http://schemas.microsoft.com/office/drawing/2014/main" val="20004"/>
                    </a:ext>
                  </a:extLst>
                </a:gridCol>
                <a:gridCol w="300000">
                  <a:extLst>
                    <a:ext uri="{9D8B030D-6E8A-4147-A177-3AD203B41FA5}">
                      <a16:colId xmlns:a16="http://schemas.microsoft.com/office/drawing/2014/main" val="20005"/>
                    </a:ext>
                  </a:extLst>
                </a:gridCol>
                <a:gridCol w="300000">
                  <a:extLst>
                    <a:ext uri="{9D8B030D-6E8A-4147-A177-3AD203B41FA5}">
                      <a16:colId xmlns:a16="http://schemas.microsoft.com/office/drawing/2014/main" val="20006"/>
                    </a:ext>
                  </a:extLst>
                </a:gridCol>
                <a:gridCol w="300000">
                  <a:extLst>
                    <a:ext uri="{9D8B030D-6E8A-4147-A177-3AD203B41FA5}">
                      <a16:colId xmlns:a16="http://schemas.microsoft.com/office/drawing/2014/main" val="20007"/>
                    </a:ext>
                  </a:extLst>
                </a:gridCol>
                <a:gridCol w="300000">
                  <a:extLst>
                    <a:ext uri="{9D8B030D-6E8A-4147-A177-3AD203B41FA5}">
                      <a16:colId xmlns:a16="http://schemas.microsoft.com/office/drawing/2014/main" val="20008"/>
                    </a:ext>
                  </a:extLst>
                </a:gridCol>
                <a:gridCol w="300000">
                  <a:extLst>
                    <a:ext uri="{9D8B030D-6E8A-4147-A177-3AD203B41FA5}">
                      <a16:colId xmlns:a16="http://schemas.microsoft.com/office/drawing/2014/main" val="20009"/>
                    </a:ext>
                  </a:extLst>
                </a:gridCol>
                <a:gridCol w="300000">
                  <a:extLst>
                    <a:ext uri="{9D8B030D-6E8A-4147-A177-3AD203B41FA5}">
                      <a16:colId xmlns:a16="http://schemas.microsoft.com/office/drawing/2014/main" val="20010"/>
                    </a:ext>
                  </a:extLst>
                </a:gridCol>
                <a:gridCol w="300000">
                  <a:extLst>
                    <a:ext uri="{9D8B030D-6E8A-4147-A177-3AD203B41FA5}">
                      <a16:colId xmlns:a16="http://schemas.microsoft.com/office/drawing/2014/main" val="20011"/>
                    </a:ext>
                  </a:extLst>
                </a:gridCol>
              </a:tblGrid>
              <a:tr h="300000">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7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0000">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7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0000">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7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0000">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7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000">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0000">
                <a:tc>
                  <a:txBody>
                    <a:bodyPr/>
                    <a:lstStyle/>
                    <a:p>
                      <a:r>
                        <a:rPr lang="en-GB" sz="7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0000">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7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0000">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7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0000">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0000">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0000">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GB" sz="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47291165"/>
              </p:ext>
            </p:extLst>
          </p:nvPr>
        </p:nvGraphicFramePr>
        <p:xfrm>
          <a:off x="4751835" y="2029341"/>
          <a:ext cx="3600000" cy="3300000"/>
        </p:xfrm>
        <a:graphic>
          <a:graphicData uri="http://schemas.openxmlformats.org/drawingml/2006/table">
            <a:tbl>
              <a:tblPr firstRow="1" bandRow="1">
                <a:tableStyleId>{5C22544A-7EE6-4342-B048-85BDC9FD1C3A}</a:tableStyleId>
              </a:tblPr>
              <a:tblGrid>
                <a:gridCol w="300000">
                  <a:extLst>
                    <a:ext uri="{9D8B030D-6E8A-4147-A177-3AD203B41FA5}">
                      <a16:colId xmlns:a16="http://schemas.microsoft.com/office/drawing/2014/main" val="20000"/>
                    </a:ext>
                  </a:extLst>
                </a:gridCol>
                <a:gridCol w="300000">
                  <a:extLst>
                    <a:ext uri="{9D8B030D-6E8A-4147-A177-3AD203B41FA5}">
                      <a16:colId xmlns:a16="http://schemas.microsoft.com/office/drawing/2014/main" val="20001"/>
                    </a:ext>
                  </a:extLst>
                </a:gridCol>
                <a:gridCol w="300000">
                  <a:extLst>
                    <a:ext uri="{9D8B030D-6E8A-4147-A177-3AD203B41FA5}">
                      <a16:colId xmlns:a16="http://schemas.microsoft.com/office/drawing/2014/main" val="20002"/>
                    </a:ext>
                  </a:extLst>
                </a:gridCol>
                <a:gridCol w="300000">
                  <a:extLst>
                    <a:ext uri="{9D8B030D-6E8A-4147-A177-3AD203B41FA5}">
                      <a16:colId xmlns:a16="http://schemas.microsoft.com/office/drawing/2014/main" val="20003"/>
                    </a:ext>
                  </a:extLst>
                </a:gridCol>
                <a:gridCol w="300000">
                  <a:extLst>
                    <a:ext uri="{9D8B030D-6E8A-4147-A177-3AD203B41FA5}">
                      <a16:colId xmlns:a16="http://schemas.microsoft.com/office/drawing/2014/main" val="20004"/>
                    </a:ext>
                  </a:extLst>
                </a:gridCol>
                <a:gridCol w="300000">
                  <a:extLst>
                    <a:ext uri="{9D8B030D-6E8A-4147-A177-3AD203B41FA5}">
                      <a16:colId xmlns:a16="http://schemas.microsoft.com/office/drawing/2014/main" val="20005"/>
                    </a:ext>
                  </a:extLst>
                </a:gridCol>
                <a:gridCol w="300000">
                  <a:extLst>
                    <a:ext uri="{9D8B030D-6E8A-4147-A177-3AD203B41FA5}">
                      <a16:colId xmlns:a16="http://schemas.microsoft.com/office/drawing/2014/main" val="20006"/>
                    </a:ext>
                  </a:extLst>
                </a:gridCol>
                <a:gridCol w="300000">
                  <a:extLst>
                    <a:ext uri="{9D8B030D-6E8A-4147-A177-3AD203B41FA5}">
                      <a16:colId xmlns:a16="http://schemas.microsoft.com/office/drawing/2014/main" val="20007"/>
                    </a:ext>
                  </a:extLst>
                </a:gridCol>
                <a:gridCol w="300000">
                  <a:extLst>
                    <a:ext uri="{9D8B030D-6E8A-4147-A177-3AD203B41FA5}">
                      <a16:colId xmlns:a16="http://schemas.microsoft.com/office/drawing/2014/main" val="20008"/>
                    </a:ext>
                  </a:extLst>
                </a:gridCol>
                <a:gridCol w="300000">
                  <a:extLst>
                    <a:ext uri="{9D8B030D-6E8A-4147-A177-3AD203B41FA5}">
                      <a16:colId xmlns:a16="http://schemas.microsoft.com/office/drawing/2014/main" val="20009"/>
                    </a:ext>
                  </a:extLst>
                </a:gridCol>
                <a:gridCol w="300000">
                  <a:extLst>
                    <a:ext uri="{9D8B030D-6E8A-4147-A177-3AD203B41FA5}">
                      <a16:colId xmlns:a16="http://schemas.microsoft.com/office/drawing/2014/main" val="20010"/>
                    </a:ext>
                  </a:extLst>
                </a:gridCol>
                <a:gridCol w="300000">
                  <a:extLst>
                    <a:ext uri="{9D8B030D-6E8A-4147-A177-3AD203B41FA5}">
                      <a16:colId xmlns:a16="http://schemas.microsoft.com/office/drawing/2014/main" val="20011"/>
                    </a:ext>
                  </a:extLst>
                </a:gridCol>
              </a:tblGrid>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0000">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0000">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80012622"/>
              </p:ext>
            </p:extLst>
          </p:nvPr>
        </p:nvGraphicFramePr>
        <p:xfrm>
          <a:off x="4751838" y="2026503"/>
          <a:ext cx="3600000" cy="3300000"/>
        </p:xfrm>
        <a:graphic>
          <a:graphicData uri="http://schemas.openxmlformats.org/drawingml/2006/table">
            <a:tbl>
              <a:tblPr firstRow="1" bandRow="1">
                <a:tableStyleId>{5C22544A-7EE6-4342-B048-85BDC9FD1C3A}</a:tableStyleId>
              </a:tblPr>
              <a:tblGrid>
                <a:gridCol w="300000">
                  <a:extLst>
                    <a:ext uri="{9D8B030D-6E8A-4147-A177-3AD203B41FA5}">
                      <a16:colId xmlns:a16="http://schemas.microsoft.com/office/drawing/2014/main" val="20000"/>
                    </a:ext>
                  </a:extLst>
                </a:gridCol>
                <a:gridCol w="300000">
                  <a:extLst>
                    <a:ext uri="{9D8B030D-6E8A-4147-A177-3AD203B41FA5}">
                      <a16:colId xmlns:a16="http://schemas.microsoft.com/office/drawing/2014/main" val="20001"/>
                    </a:ext>
                  </a:extLst>
                </a:gridCol>
                <a:gridCol w="300000">
                  <a:extLst>
                    <a:ext uri="{9D8B030D-6E8A-4147-A177-3AD203B41FA5}">
                      <a16:colId xmlns:a16="http://schemas.microsoft.com/office/drawing/2014/main" val="20002"/>
                    </a:ext>
                  </a:extLst>
                </a:gridCol>
                <a:gridCol w="300000">
                  <a:extLst>
                    <a:ext uri="{9D8B030D-6E8A-4147-A177-3AD203B41FA5}">
                      <a16:colId xmlns:a16="http://schemas.microsoft.com/office/drawing/2014/main" val="20003"/>
                    </a:ext>
                  </a:extLst>
                </a:gridCol>
                <a:gridCol w="300000">
                  <a:extLst>
                    <a:ext uri="{9D8B030D-6E8A-4147-A177-3AD203B41FA5}">
                      <a16:colId xmlns:a16="http://schemas.microsoft.com/office/drawing/2014/main" val="20004"/>
                    </a:ext>
                  </a:extLst>
                </a:gridCol>
                <a:gridCol w="300000">
                  <a:extLst>
                    <a:ext uri="{9D8B030D-6E8A-4147-A177-3AD203B41FA5}">
                      <a16:colId xmlns:a16="http://schemas.microsoft.com/office/drawing/2014/main" val="20005"/>
                    </a:ext>
                  </a:extLst>
                </a:gridCol>
                <a:gridCol w="300000">
                  <a:extLst>
                    <a:ext uri="{9D8B030D-6E8A-4147-A177-3AD203B41FA5}">
                      <a16:colId xmlns:a16="http://schemas.microsoft.com/office/drawing/2014/main" val="20006"/>
                    </a:ext>
                  </a:extLst>
                </a:gridCol>
                <a:gridCol w="300000">
                  <a:extLst>
                    <a:ext uri="{9D8B030D-6E8A-4147-A177-3AD203B41FA5}">
                      <a16:colId xmlns:a16="http://schemas.microsoft.com/office/drawing/2014/main" val="20007"/>
                    </a:ext>
                  </a:extLst>
                </a:gridCol>
                <a:gridCol w="300000">
                  <a:extLst>
                    <a:ext uri="{9D8B030D-6E8A-4147-A177-3AD203B41FA5}">
                      <a16:colId xmlns:a16="http://schemas.microsoft.com/office/drawing/2014/main" val="20008"/>
                    </a:ext>
                  </a:extLst>
                </a:gridCol>
                <a:gridCol w="300000">
                  <a:extLst>
                    <a:ext uri="{9D8B030D-6E8A-4147-A177-3AD203B41FA5}">
                      <a16:colId xmlns:a16="http://schemas.microsoft.com/office/drawing/2014/main" val="20009"/>
                    </a:ext>
                  </a:extLst>
                </a:gridCol>
                <a:gridCol w="300000">
                  <a:extLst>
                    <a:ext uri="{9D8B030D-6E8A-4147-A177-3AD203B41FA5}">
                      <a16:colId xmlns:a16="http://schemas.microsoft.com/office/drawing/2014/main" val="20010"/>
                    </a:ext>
                  </a:extLst>
                </a:gridCol>
                <a:gridCol w="300000">
                  <a:extLst>
                    <a:ext uri="{9D8B030D-6E8A-4147-A177-3AD203B41FA5}">
                      <a16:colId xmlns:a16="http://schemas.microsoft.com/office/drawing/2014/main" val="20011"/>
                    </a:ext>
                  </a:extLst>
                </a:gridCol>
              </a:tblGrid>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0000">
                <a:tc>
                  <a:txBody>
                    <a:bodyPr/>
                    <a:lstStyle/>
                    <a:p>
                      <a:pPr algn="ctr"/>
                      <a:r>
                        <a:rPr lang="en-GB" sz="1200" b="0" dirty="0">
                          <a:solidFill>
                            <a:schemeClr val="tx1"/>
                          </a:solidFill>
                        </a:rPr>
                        <a:t>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err="1">
                          <a:solidFill>
                            <a:schemeClr val="tx1"/>
                          </a:solidFill>
                        </a:rPr>
                        <a:t>i</a:t>
                      </a: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200" b="0" dirty="0">
                          <a:solidFill>
                            <a:schemeClr val="tx1"/>
                          </a:solidFill>
                        </a:rPr>
                        <a:t>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0000">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0000">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106171390"/>
              </p:ext>
            </p:extLst>
          </p:nvPr>
        </p:nvGraphicFramePr>
        <p:xfrm>
          <a:off x="4751838" y="2029931"/>
          <a:ext cx="3600000" cy="3300000"/>
        </p:xfrm>
        <a:graphic>
          <a:graphicData uri="http://schemas.openxmlformats.org/drawingml/2006/table">
            <a:tbl>
              <a:tblPr firstRow="1" bandRow="1">
                <a:tableStyleId>{5C22544A-7EE6-4342-B048-85BDC9FD1C3A}</a:tableStyleId>
              </a:tblPr>
              <a:tblGrid>
                <a:gridCol w="300000">
                  <a:extLst>
                    <a:ext uri="{9D8B030D-6E8A-4147-A177-3AD203B41FA5}">
                      <a16:colId xmlns:a16="http://schemas.microsoft.com/office/drawing/2014/main" val="20000"/>
                    </a:ext>
                  </a:extLst>
                </a:gridCol>
                <a:gridCol w="300000">
                  <a:extLst>
                    <a:ext uri="{9D8B030D-6E8A-4147-A177-3AD203B41FA5}">
                      <a16:colId xmlns:a16="http://schemas.microsoft.com/office/drawing/2014/main" val="20001"/>
                    </a:ext>
                  </a:extLst>
                </a:gridCol>
                <a:gridCol w="300000">
                  <a:extLst>
                    <a:ext uri="{9D8B030D-6E8A-4147-A177-3AD203B41FA5}">
                      <a16:colId xmlns:a16="http://schemas.microsoft.com/office/drawing/2014/main" val="20002"/>
                    </a:ext>
                  </a:extLst>
                </a:gridCol>
                <a:gridCol w="300000">
                  <a:extLst>
                    <a:ext uri="{9D8B030D-6E8A-4147-A177-3AD203B41FA5}">
                      <a16:colId xmlns:a16="http://schemas.microsoft.com/office/drawing/2014/main" val="20003"/>
                    </a:ext>
                  </a:extLst>
                </a:gridCol>
                <a:gridCol w="300000">
                  <a:extLst>
                    <a:ext uri="{9D8B030D-6E8A-4147-A177-3AD203B41FA5}">
                      <a16:colId xmlns:a16="http://schemas.microsoft.com/office/drawing/2014/main" val="20004"/>
                    </a:ext>
                  </a:extLst>
                </a:gridCol>
                <a:gridCol w="300000">
                  <a:extLst>
                    <a:ext uri="{9D8B030D-6E8A-4147-A177-3AD203B41FA5}">
                      <a16:colId xmlns:a16="http://schemas.microsoft.com/office/drawing/2014/main" val="20005"/>
                    </a:ext>
                  </a:extLst>
                </a:gridCol>
                <a:gridCol w="300000">
                  <a:extLst>
                    <a:ext uri="{9D8B030D-6E8A-4147-A177-3AD203B41FA5}">
                      <a16:colId xmlns:a16="http://schemas.microsoft.com/office/drawing/2014/main" val="20006"/>
                    </a:ext>
                  </a:extLst>
                </a:gridCol>
                <a:gridCol w="300000">
                  <a:extLst>
                    <a:ext uri="{9D8B030D-6E8A-4147-A177-3AD203B41FA5}">
                      <a16:colId xmlns:a16="http://schemas.microsoft.com/office/drawing/2014/main" val="20007"/>
                    </a:ext>
                  </a:extLst>
                </a:gridCol>
                <a:gridCol w="300000">
                  <a:extLst>
                    <a:ext uri="{9D8B030D-6E8A-4147-A177-3AD203B41FA5}">
                      <a16:colId xmlns:a16="http://schemas.microsoft.com/office/drawing/2014/main" val="20008"/>
                    </a:ext>
                  </a:extLst>
                </a:gridCol>
                <a:gridCol w="300000">
                  <a:extLst>
                    <a:ext uri="{9D8B030D-6E8A-4147-A177-3AD203B41FA5}">
                      <a16:colId xmlns:a16="http://schemas.microsoft.com/office/drawing/2014/main" val="20009"/>
                    </a:ext>
                  </a:extLst>
                </a:gridCol>
                <a:gridCol w="300000">
                  <a:extLst>
                    <a:ext uri="{9D8B030D-6E8A-4147-A177-3AD203B41FA5}">
                      <a16:colId xmlns:a16="http://schemas.microsoft.com/office/drawing/2014/main" val="20010"/>
                    </a:ext>
                  </a:extLst>
                </a:gridCol>
                <a:gridCol w="300000">
                  <a:extLst>
                    <a:ext uri="{9D8B030D-6E8A-4147-A177-3AD203B41FA5}">
                      <a16:colId xmlns:a16="http://schemas.microsoft.com/office/drawing/2014/main" val="20011"/>
                    </a:ext>
                  </a:extLst>
                </a:gridCol>
              </a:tblGrid>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0000">
                <a:tc>
                  <a:txBody>
                    <a:bodyPr/>
                    <a:lstStyle/>
                    <a:p>
                      <a:pPr algn="ctr"/>
                      <a:r>
                        <a:rPr lang="en-GB" sz="1200" b="0" dirty="0">
                          <a:solidFill>
                            <a:schemeClr val="tx1"/>
                          </a:solidFill>
                        </a:rPr>
                        <a:t>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err="1">
                          <a:solidFill>
                            <a:schemeClr val="tx1"/>
                          </a:solidFill>
                        </a:rPr>
                        <a:t>i</a:t>
                      </a: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200" b="0" dirty="0">
                          <a:solidFill>
                            <a:schemeClr val="tx1"/>
                          </a:solidFill>
                        </a:rPr>
                        <a:t>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0000">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0000">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843135477"/>
              </p:ext>
            </p:extLst>
          </p:nvPr>
        </p:nvGraphicFramePr>
        <p:xfrm>
          <a:off x="4751838" y="2029931"/>
          <a:ext cx="3600000" cy="3300000"/>
        </p:xfrm>
        <a:graphic>
          <a:graphicData uri="http://schemas.openxmlformats.org/drawingml/2006/table">
            <a:tbl>
              <a:tblPr firstRow="1" bandRow="1">
                <a:tableStyleId>{5C22544A-7EE6-4342-B048-85BDC9FD1C3A}</a:tableStyleId>
              </a:tblPr>
              <a:tblGrid>
                <a:gridCol w="300000">
                  <a:extLst>
                    <a:ext uri="{9D8B030D-6E8A-4147-A177-3AD203B41FA5}">
                      <a16:colId xmlns:a16="http://schemas.microsoft.com/office/drawing/2014/main" val="20000"/>
                    </a:ext>
                  </a:extLst>
                </a:gridCol>
                <a:gridCol w="300000">
                  <a:extLst>
                    <a:ext uri="{9D8B030D-6E8A-4147-A177-3AD203B41FA5}">
                      <a16:colId xmlns:a16="http://schemas.microsoft.com/office/drawing/2014/main" val="20001"/>
                    </a:ext>
                  </a:extLst>
                </a:gridCol>
                <a:gridCol w="300000">
                  <a:extLst>
                    <a:ext uri="{9D8B030D-6E8A-4147-A177-3AD203B41FA5}">
                      <a16:colId xmlns:a16="http://schemas.microsoft.com/office/drawing/2014/main" val="20002"/>
                    </a:ext>
                  </a:extLst>
                </a:gridCol>
                <a:gridCol w="300000">
                  <a:extLst>
                    <a:ext uri="{9D8B030D-6E8A-4147-A177-3AD203B41FA5}">
                      <a16:colId xmlns:a16="http://schemas.microsoft.com/office/drawing/2014/main" val="20003"/>
                    </a:ext>
                  </a:extLst>
                </a:gridCol>
                <a:gridCol w="300000">
                  <a:extLst>
                    <a:ext uri="{9D8B030D-6E8A-4147-A177-3AD203B41FA5}">
                      <a16:colId xmlns:a16="http://schemas.microsoft.com/office/drawing/2014/main" val="20004"/>
                    </a:ext>
                  </a:extLst>
                </a:gridCol>
                <a:gridCol w="300000">
                  <a:extLst>
                    <a:ext uri="{9D8B030D-6E8A-4147-A177-3AD203B41FA5}">
                      <a16:colId xmlns:a16="http://schemas.microsoft.com/office/drawing/2014/main" val="20005"/>
                    </a:ext>
                  </a:extLst>
                </a:gridCol>
                <a:gridCol w="300000">
                  <a:extLst>
                    <a:ext uri="{9D8B030D-6E8A-4147-A177-3AD203B41FA5}">
                      <a16:colId xmlns:a16="http://schemas.microsoft.com/office/drawing/2014/main" val="20006"/>
                    </a:ext>
                  </a:extLst>
                </a:gridCol>
                <a:gridCol w="300000">
                  <a:extLst>
                    <a:ext uri="{9D8B030D-6E8A-4147-A177-3AD203B41FA5}">
                      <a16:colId xmlns:a16="http://schemas.microsoft.com/office/drawing/2014/main" val="20007"/>
                    </a:ext>
                  </a:extLst>
                </a:gridCol>
                <a:gridCol w="300000">
                  <a:extLst>
                    <a:ext uri="{9D8B030D-6E8A-4147-A177-3AD203B41FA5}">
                      <a16:colId xmlns:a16="http://schemas.microsoft.com/office/drawing/2014/main" val="20008"/>
                    </a:ext>
                  </a:extLst>
                </a:gridCol>
                <a:gridCol w="300000">
                  <a:extLst>
                    <a:ext uri="{9D8B030D-6E8A-4147-A177-3AD203B41FA5}">
                      <a16:colId xmlns:a16="http://schemas.microsoft.com/office/drawing/2014/main" val="20009"/>
                    </a:ext>
                  </a:extLst>
                </a:gridCol>
                <a:gridCol w="300000">
                  <a:extLst>
                    <a:ext uri="{9D8B030D-6E8A-4147-A177-3AD203B41FA5}">
                      <a16:colId xmlns:a16="http://schemas.microsoft.com/office/drawing/2014/main" val="20010"/>
                    </a:ext>
                  </a:extLst>
                </a:gridCol>
                <a:gridCol w="300000">
                  <a:extLst>
                    <a:ext uri="{9D8B030D-6E8A-4147-A177-3AD203B41FA5}">
                      <a16:colId xmlns:a16="http://schemas.microsoft.com/office/drawing/2014/main" val="20011"/>
                    </a:ext>
                  </a:extLst>
                </a:gridCol>
              </a:tblGrid>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b</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0000">
                <a:tc>
                  <a:txBody>
                    <a:bodyPr/>
                    <a:lstStyle/>
                    <a:p>
                      <a:pPr algn="ctr"/>
                      <a:r>
                        <a:rPr lang="en-GB" sz="1200" b="0" dirty="0">
                          <a:solidFill>
                            <a:schemeClr val="tx1"/>
                          </a:solidFill>
                        </a:rPr>
                        <a:t>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err="1">
                          <a:solidFill>
                            <a:schemeClr val="tx1"/>
                          </a:solidFill>
                        </a:rPr>
                        <a:t>i</a:t>
                      </a: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200" b="0" dirty="0">
                          <a:solidFill>
                            <a:schemeClr val="tx1"/>
                          </a:solidFill>
                        </a:rPr>
                        <a:t>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f</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0000">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0000">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358828068"/>
              </p:ext>
            </p:extLst>
          </p:nvPr>
        </p:nvGraphicFramePr>
        <p:xfrm>
          <a:off x="4751838" y="2029931"/>
          <a:ext cx="3600000" cy="3300000"/>
        </p:xfrm>
        <a:graphic>
          <a:graphicData uri="http://schemas.openxmlformats.org/drawingml/2006/table">
            <a:tbl>
              <a:tblPr firstRow="1" bandRow="1">
                <a:tableStyleId>{5C22544A-7EE6-4342-B048-85BDC9FD1C3A}</a:tableStyleId>
              </a:tblPr>
              <a:tblGrid>
                <a:gridCol w="300000">
                  <a:extLst>
                    <a:ext uri="{9D8B030D-6E8A-4147-A177-3AD203B41FA5}">
                      <a16:colId xmlns:a16="http://schemas.microsoft.com/office/drawing/2014/main" val="20000"/>
                    </a:ext>
                  </a:extLst>
                </a:gridCol>
                <a:gridCol w="300000">
                  <a:extLst>
                    <a:ext uri="{9D8B030D-6E8A-4147-A177-3AD203B41FA5}">
                      <a16:colId xmlns:a16="http://schemas.microsoft.com/office/drawing/2014/main" val="20001"/>
                    </a:ext>
                  </a:extLst>
                </a:gridCol>
                <a:gridCol w="300000">
                  <a:extLst>
                    <a:ext uri="{9D8B030D-6E8A-4147-A177-3AD203B41FA5}">
                      <a16:colId xmlns:a16="http://schemas.microsoft.com/office/drawing/2014/main" val="20002"/>
                    </a:ext>
                  </a:extLst>
                </a:gridCol>
                <a:gridCol w="300000">
                  <a:extLst>
                    <a:ext uri="{9D8B030D-6E8A-4147-A177-3AD203B41FA5}">
                      <a16:colId xmlns:a16="http://schemas.microsoft.com/office/drawing/2014/main" val="20003"/>
                    </a:ext>
                  </a:extLst>
                </a:gridCol>
                <a:gridCol w="300000">
                  <a:extLst>
                    <a:ext uri="{9D8B030D-6E8A-4147-A177-3AD203B41FA5}">
                      <a16:colId xmlns:a16="http://schemas.microsoft.com/office/drawing/2014/main" val="20004"/>
                    </a:ext>
                  </a:extLst>
                </a:gridCol>
                <a:gridCol w="300000">
                  <a:extLst>
                    <a:ext uri="{9D8B030D-6E8A-4147-A177-3AD203B41FA5}">
                      <a16:colId xmlns:a16="http://schemas.microsoft.com/office/drawing/2014/main" val="20005"/>
                    </a:ext>
                  </a:extLst>
                </a:gridCol>
                <a:gridCol w="300000">
                  <a:extLst>
                    <a:ext uri="{9D8B030D-6E8A-4147-A177-3AD203B41FA5}">
                      <a16:colId xmlns:a16="http://schemas.microsoft.com/office/drawing/2014/main" val="20006"/>
                    </a:ext>
                  </a:extLst>
                </a:gridCol>
                <a:gridCol w="300000">
                  <a:extLst>
                    <a:ext uri="{9D8B030D-6E8A-4147-A177-3AD203B41FA5}">
                      <a16:colId xmlns:a16="http://schemas.microsoft.com/office/drawing/2014/main" val="20007"/>
                    </a:ext>
                  </a:extLst>
                </a:gridCol>
                <a:gridCol w="300000">
                  <a:extLst>
                    <a:ext uri="{9D8B030D-6E8A-4147-A177-3AD203B41FA5}">
                      <a16:colId xmlns:a16="http://schemas.microsoft.com/office/drawing/2014/main" val="20008"/>
                    </a:ext>
                  </a:extLst>
                </a:gridCol>
                <a:gridCol w="300000">
                  <a:extLst>
                    <a:ext uri="{9D8B030D-6E8A-4147-A177-3AD203B41FA5}">
                      <a16:colId xmlns:a16="http://schemas.microsoft.com/office/drawing/2014/main" val="20009"/>
                    </a:ext>
                  </a:extLst>
                </a:gridCol>
                <a:gridCol w="300000">
                  <a:extLst>
                    <a:ext uri="{9D8B030D-6E8A-4147-A177-3AD203B41FA5}">
                      <a16:colId xmlns:a16="http://schemas.microsoft.com/office/drawing/2014/main" val="20010"/>
                    </a:ext>
                  </a:extLst>
                </a:gridCol>
                <a:gridCol w="300000">
                  <a:extLst>
                    <a:ext uri="{9D8B030D-6E8A-4147-A177-3AD203B41FA5}">
                      <a16:colId xmlns:a16="http://schemas.microsoft.com/office/drawing/2014/main" val="20011"/>
                    </a:ext>
                  </a:extLst>
                </a:gridCol>
              </a:tblGrid>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b</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b</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0000">
                <a:tc>
                  <a:txBody>
                    <a:bodyPr/>
                    <a:lstStyle/>
                    <a:p>
                      <a:pPr algn="ctr"/>
                      <a:r>
                        <a:rPr lang="en-GB" sz="1200" b="0" dirty="0">
                          <a:solidFill>
                            <a:schemeClr val="tx1"/>
                          </a:solidFill>
                        </a:rPr>
                        <a:t>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err="1">
                          <a:solidFill>
                            <a:schemeClr val="tx1"/>
                          </a:solidFill>
                        </a:rPr>
                        <a:t>i</a:t>
                      </a: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200" b="0" dirty="0">
                          <a:solidFill>
                            <a:schemeClr val="tx1"/>
                          </a:solidFill>
                        </a:rPr>
                        <a:t>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f</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0000">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0000">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627032182"/>
              </p:ext>
            </p:extLst>
          </p:nvPr>
        </p:nvGraphicFramePr>
        <p:xfrm>
          <a:off x="4751838" y="2029931"/>
          <a:ext cx="3600000" cy="3300000"/>
        </p:xfrm>
        <a:graphic>
          <a:graphicData uri="http://schemas.openxmlformats.org/drawingml/2006/table">
            <a:tbl>
              <a:tblPr firstRow="1" bandRow="1">
                <a:tableStyleId>{5C22544A-7EE6-4342-B048-85BDC9FD1C3A}</a:tableStyleId>
              </a:tblPr>
              <a:tblGrid>
                <a:gridCol w="300000">
                  <a:extLst>
                    <a:ext uri="{9D8B030D-6E8A-4147-A177-3AD203B41FA5}">
                      <a16:colId xmlns:a16="http://schemas.microsoft.com/office/drawing/2014/main" val="20000"/>
                    </a:ext>
                  </a:extLst>
                </a:gridCol>
                <a:gridCol w="300000">
                  <a:extLst>
                    <a:ext uri="{9D8B030D-6E8A-4147-A177-3AD203B41FA5}">
                      <a16:colId xmlns:a16="http://schemas.microsoft.com/office/drawing/2014/main" val="20001"/>
                    </a:ext>
                  </a:extLst>
                </a:gridCol>
                <a:gridCol w="300000">
                  <a:extLst>
                    <a:ext uri="{9D8B030D-6E8A-4147-A177-3AD203B41FA5}">
                      <a16:colId xmlns:a16="http://schemas.microsoft.com/office/drawing/2014/main" val="20002"/>
                    </a:ext>
                  </a:extLst>
                </a:gridCol>
                <a:gridCol w="300000">
                  <a:extLst>
                    <a:ext uri="{9D8B030D-6E8A-4147-A177-3AD203B41FA5}">
                      <a16:colId xmlns:a16="http://schemas.microsoft.com/office/drawing/2014/main" val="20003"/>
                    </a:ext>
                  </a:extLst>
                </a:gridCol>
                <a:gridCol w="300000">
                  <a:extLst>
                    <a:ext uri="{9D8B030D-6E8A-4147-A177-3AD203B41FA5}">
                      <a16:colId xmlns:a16="http://schemas.microsoft.com/office/drawing/2014/main" val="20004"/>
                    </a:ext>
                  </a:extLst>
                </a:gridCol>
                <a:gridCol w="300000">
                  <a:extLst>
                    <a:ext uri="{9D8B030D-6E8A-4147-A177-3AD203B41FA5}">
                      <a16:colId xmlns:a16="http://schemas.microsoft.com/office/drawing/2014/main" val="20005"/>
                    </a:ext>
                  </a:extLst>
                </a:gridCol>
                <a:gridCol w="300000">
                  <a:extLst>
                    <a:ext uri="{9D8B030D-6E8A-4147-A177-3AD203B41FA5}">
                      <a16:colId xmlns:a16="http://schemas.microsoft.com/office/drawing/2014/main" val="20006"/>
                    </a:ext>
                  </a:extLst>
                </a:gridCol>
                <a:gridCol w="300000">
                  <a:extLst>
                    <a:ext uri="{9D8B030D-6E8A-4147-A177-3AD203B41FA5}">
                      <a16:colId xmlns:a16="http://schemas.microsoft.com/office/drawing/2014/main" val="20007"/>
                    </a:ext>
                  </a:extLst>
                </a:gridCol>
                <a:gridCol w="300000">
                  <a:extLst>
                    <a:ext uri="{9D8B030D-6E8A-4147-A177-3AD203B41FA5}">
                      <a16:colId xmlns:a16="http://schemas.microsoft.com/office/drawing/2014/main" val="20008"/>
                    </a:ext>
                  </a:extLst>
                </a:gridCol>
                <a:gridCol w="300000">
                  <a:extLst>
                    <a:ext uri="{9D8B030D-6E8A-4147-A177-3AD203B41FA5}">
                      <a16:colId xmlns:a16="http://schemas.microsoft.com/office/drawing/2014/main" val="20009"/>
                    </a:ext>
                  </a:extLst>
                </a:gridCol>
                <a:gridCol w="300000">
                  <a:extLst>
                    <a:ext uri="{9D8B030D-6E8A-4147-A177-3AD203B41FA5}">
                      <a16:colId xmlns:a16="http://schemas.microsoft.com/office/drawing/2014/main" val="20010"/>
                    </a:ext>
                  </a:extLst>
                </a:gridCol>
                <a:gridCol w="300000">
                  <a:extLst>
                    <a:ext uri="{9D8B030D-6E8A-4147-A177-3AD203B41FA5}">
                      <a16:colId xmlns:a16="http://schemas.microsoft.com/office/drawing/2014/main" val="20011"/>
                    </a:ext>
                  </a:extLst>
                </a:gridCol>
              </a:tblGrid>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b</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b</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f</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0000">
                <a:tc>
                  <a:txBody>
                    <a:bodyPr/>
                    <a:lstStyle/>
                    <a:p>
                      <a:pPr algn="ctr"/>
                      <a:r>
                        <a:rPr lang="en-GB" sz="1200" b="0" dirty="0">
                          <a:solidFill>
                            <a:schemeClr val="tx1"/>
                          </a:solidFill>
                        </a:rPr>
                        <a:t>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err="1">
                          <a:solidFill>
                            <a:schemeClr val="tx1"/>
                          </a:solidFill>
                        </a:rPr>
                        <a:t>i</a:t>
                      </a: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200" b="0" dirty="0">
                          <a:solidFill>
                            <a:schemeClr val="tx1"/>
                          </a:solidFill>
                        </a:rPr>
                        <a:t>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f</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0000">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0000">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124044622"/>
              </p:ext>
            </p:extLst>
          </p:nvPr>
        </p:nvGraphicFramePr>
        <p:xfrm>
          <a:off x="4751838" y="2029931"/>
          <a:ext cx="3600000" cy="3300000"/>
        </p:xfrm>
        <a:graphic>
          <a:graphicData uri="http://schemas.openxmlformats.org/drawingml/2006/table">
            <a:tbl>
              <a:tblPr firstRow="1" bandRow="1">
                <a:tableStyleId>{5C22544A-7EE6-4342-B048-85BDC9FD1C3A}</a:tableStyleId>
              </a:tblPr>
              <a:tblGrid>
                <a:gridCol w="300000">
                  <a:extLst>
                    <a:ext uri="{9D8B030D-6E8A-4147-A177-3AD203B41FA5}">
                      <a16:colId xmlns:a16="http://schemas.microsoft.com/office/drawing/2014/main" val="20000"/>
                    </a:ext>
                  </a:extLst>
                </a:gridCol>
                <a:gridCol w="300000">
                  <a:extLst>
                    <a:ext uri="{9D8B030D-6E8A-4147-A177-3AD203B41FA5}">
                      <a16:colId xmlns:a16="http://schemas.microsoft.com/office/drawing/2014/main" val="20001"/>
                    </a:ext>
                  </a:extLst>
                </a:gridCol>
                <a:gridCol w="300000">
                  <a:extLst>
                    <a:ext uri="{9D8B030D-6E8A-4147-A177-3AD203B41FA5}">
                      <a16:colId xmlns:a16="http://schemas.microsoft.com/office/drawing/2014/main" val="20002"/>
                    </a:ext>
                  </a:extLst>
                </a:gridCol>
                <a:gridCol w="300000">
                  <a:extLst>
                    <a:ext uri="{9D8B030D-6E8A-4147-A177-3AD203B41FA5}">
                      <a16:colId xmlns:a16="http://schemas.microsoft.com/office/drawing/2014/main" val="20003"/>
                    </a:ext>
                  </a:extLst>
                </a:gridCol>
                <a:gridCol w="300000">
                  <a:extLst>
                    <a:ext uri="{9D8B030D-6E8A-4147-A177-3AD203B41FA5}">
                      <a16:colId xmlns:a16="http://schemas.microsoft.com/office/drawing/2014/main" val="20004"/>
                    </a:ext>
                  </a:extLst>
                </a:gridCol>
                <a:gridCol w="300000">
                  <a:extLst>
                    <a:ext uri="{9D8B030D-6E8A-4147-A177-3AD203B41FA5}">
                      <a16:colId xmlns:a16="http://schemas.microsoft.com/office/drawing/2014/main" val="20005"/>
                    </a:ext>
                  </a:extLst>
                </a:gridCol>
                <a:gridCol w="300000">
                  <a:extLst>
                    <a:ext uri="{9D8B030D-6E8A-4147-A177-3AD203B41FA5}">
                      <a16:colId xmlns:a16="http://schemas.microsoft.com/office/drawing/2014/main" val="20006"/>
                    </a:ext>
                  </a:extLst>
                </a:gridCol>
                <a:gridCol w="300000">
                  <a:extLst>
                    <a:ext uri="{9D8B030D-6E8A-4147-A177-3AD203B41FA5}">
                      <a16:colId xmlns:a16="http://schemas.microsoft.com/office/drawing/2014/main" val="20007"/>
                    </a:ext>
                  </a:extLst>
                </a:gridCol>
                <a:gridCol w="300000">
                  <a:extLst>
                    <a:ext uri="{9D8B030D-6E8A-4147-A177-3AD203B41FA5}">
                      <a16:colId xmlns:a16="http://schemas.microsoft.com/office/drawing/2014/main" val="20008"/>
                    </a:ext>
                  </a:extLst>
                </a:gridCol>
                <a:gridCol w="300000">
                  <a:extLst>
                    <a:ext uri="{9D8B030D-6E8A-4147-A177-3AD203B41FA5}">
                      <a16:colId xmlns:a16="http://schemas.microsoft.com/office/drawing/2014/main" val="20009"/>
                    </a:ext>
                  </a:extLst>
                </a:gridCol>
                <a:gridCol w="300000">
                  <a:extLst>
                    <a:ext uri="{9D8B030D-6E8A-4147-A177-3AD203B41FA5}">
                      <a16:colId xmlns:a16="http://schemas.microsoft.com/office/drawing/2014/main" val="20010"/>
                    </a:ext>
                  </a:extLst>
                </a:gridCol>
                <a:gridCol w="300000">
                  <a:extLst>
                    <a:ext uri="{9D8B030D-6E8A-4147-A177-3AD203B41FA5}">
                      <a16:colId xmlns:a16="http://schemas.microsoft.com/office/drawing/2014/main" val="20011"/>
                    </a:ext>
                  </a:extLst>
                </a:gridCol>
              </a:tblGrid>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b</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b</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f</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0000">
                <a:tc>
                  <a:txBody>
                    <a:bodyPr/>
                    <a:lstStyle/>
                    <a:p>
                      <a:pPr algn="ctr"/>
                      <a:r>
                        <a:rPr lang="en-GB" sz="1200" b="0" dirty="0">
                          <a:solidFill>
                            <a:schemeClr val="tx1"/>
                          </a:solidFill>
                        </a:rPr>
                        <a:t>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err="1">
                          <a:solidFill>
                            <a:schemeClr val="tx1"/>
                          </a:solidFill>
                        </a:rPr>
                        <a:t>i</a:t>
                      </a: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200" b="0" dirty="0">
                          <a:solidFill>
                            <a:schemeClr val="tx1"/>
                          </a:solidFill>
                        </a:rPr>
                        <a:t>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f</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0000">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0000">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0000">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567052644"/>
              </p:ext>
            </p:extLst>
          </p:nvPr>
        </p:nvGraphicFramePr>
        <p:xfrm>
          <a:off x="4751838" y="2029801"/>
          <a:ext cx="3600000" cy="3300000"/>
        </p:xfrm>
        <a:graphic>
          <a:graphicData uri="http://schemas.openxmlformats.org/drawingml/2006/table">
            <a:tbl>
              <a:tblPr firstRow="1" bandRow="1">
                <a:tableStyleId>{5C22544A-7EE6-4342-B048-85BDC9FD1C3A}</a:tableStyleId>
              </a:tblPr>
              <a:tblGrid>
                <a:gridCol w="300000">
                  <a:extLst>
                    <a:ext uri="{9D8B030D-6E8A-4147-A177-3AD203B41FA5}">
                      <a16:colId xmlns:a16="http://schemas.microsoft.com/office/drawing/2014/main" val="20000"/>
                    </a:ext>
                  </a:extLst>
                </a:gridCol>
                <a:gridCol w="300000">
                  <a:extLst>
                    <a:ext uri="{9D8B030D-6E8A-4147-A177-3AD203B41FA5}">
                      <a16:colId xmlns:a16="http://schemas.microsoft.com/office/drawing/2014/main" val="20001"/>
                    </a:ext>
                  </a:extLst>
                </a:gridCol>
                <a:gridCol w="300000">
                  <a:extLst>
                    <a:ext uri="{9D8B030D-6E8A-4147-A177-3AD203B41FA5}">
                      <a16:colId xmlns:a16="http://schemas.microsoft.com/office/drawing/2014/main" val="20002"/>
                    </a:ext>
                  </a:extLst>
                </a:gridCol>
                <a:gridCol w="300000">
                  <a:extLst>
                    <a:ext uri="{9D8B030D-6E8A-4147-A177-3AD203B41FA5}">
                      <a16:colId xmlns:a16="http://schemas.microsoft.com/office/drawing/2014/main" val="20003"/>
                    </a:ext>
                  </a:extLst>
                </a:gridCol>
                <a:gridCol w="300000">
                  <a:extLst>
                    <a:ext uri="{9D8B030D-6E8A-4147-A177-3AD203B41FA5}">
                      <a16:colId xmlns:a16="http://schemas.microsoft.com/office/drawing/2014/main" val="20004"/>
                    </a:ext>
                  </a:extLst>
                </a:gridCol>
                <a:gridCol w="300000">
                  <a:extLst>
                    <a:ext uri="{9D8B030D-6E8A-4147-A177-3AD203B41FA5}">
                      <a16:colId xmlns:a16="http://schemas.microsoft.com/office/drawing/2014/main" val="20005"/>
                    </a:ext>
                  </a:extLst>
                </a:gridCol>
                <a:gridCol w="300000">
                  <a:extLst>
                    <a:ext uri="{9D8B030D-6E8A-4147-A177-3AD203B41FA5}">
                      <a16:colId xmlns:a16="http://schemas.microsoft.com/office/drawing/2014/main" val="20006"/>
                    </a:ext>
                  </a:extLst>
                </a:gridCol>
                <a:gridCol w="300000">
                  <a:extLst>
                    <a:ext uri="{9D8B030D-6E8A-4147-A177-3AD203B41FA5}">
                      <a16:colId xmlns:a16="http://schemas.microsoft.com/office/drawing/2014/main" val="20007"/>
                    </a:ext>
                  </a:extLst>
                </a:gridCol>
                <a:gridCol w="300000">
                  <a:extLst>
                    <a:ext uri="{9D8B030D-6E8A-4147-A177-3AD203B41FA5}">
                      <a16:colId xmlns:a16="http://schemas.microsoft.com/office/drawing/2014/main" val="20008"/>
                    </a:ext>
                  </a:extLst>
                </a:gridCol>
                <a:gridCol w="300000">
                  <a:extLst>
                    <a:ext uri="{9D8B030D-6E8A-4147-A177-3AD203B41FA5}">
                      <a16:colId xmlns:a16="http://schemas.microsoft.com/office/drawing/2014/main" val="20009"/>
                    </a:ext>
                  </a:extLst>
                </a:gridCol>
                <a:gridCol w="300000">
                  <a:extLst>
                    <a:ext uri="{9D8B030D-6E8A-4147-A177-3AD203B41FA5}">
                      <a16:colId xmlns:a16="http://schemas.microsoft.com/office/drawing/2014/main" val="20010"/>
                    </a:ext>
                  </a:extLst>
                </a:gridCol>
                <a:gridCol w="300000">
                  <a:extLst>
                    <a:ext uri="{9D8B030D-6E8A-4147-A177-3AD203B41FA5}">
                      <a16:colId xmlns:a16="http://schemas.microsoft.com/office/drawing/2014/main" val="20011"/>
                    </a:ext>
                  </a:extLst>
                </a:gridCol>
              </a:tblGrid>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b</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b</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f</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0000">
                <a:tc>
                  <a:txBody>
                    <a:bodyPr/>
                    <a:lstStyle/>
                    <a:p>
                      <a:pPr algn="ctr"/>
                      <a:r>
                        <a:rPr lang="en-GB" sz="1200" b="0" dirty="0">
                          <a:solidFill>
                            <a:schemeClr val="tx1"/>
                          </a:solidFill>
                        </a:rPr>
                        <a:t>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err="1">
                          <a:solidFill>
                            <a:schemeClr val="tx1"/>
                          </a:solidFill>
                        </a:rPr>
                        <a:t>i</a:t>
                      </a: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200" b="0" dirty="0">
                          <a:solidFill>
                            <a:schemeClr val="tx1"/>
                          </a:solidFill>
                        </a:rPr>
                        <a:t>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0000">
                <a:tc>
                  <a:txBody>
                    <a:bodyPr/>
                    <a:lstStyle/>
                    <a:p>
                      <a:pPr algn="ctr"/>
                      <a:r>
                        <a:rPr lang="en-GB" sz="1200" b="0" dirty="0">
                          <a:solidFill>
                            <a:schemeClr val="tx1"/>
                          </a:solidFill>
                        </a:rPr>
                        <a:t>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f</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0000">
                <a:tc>
                  <a:txBody>
                    <a:bodyPr/>
                    <a:lstStyle/>
                    <a:p>
                      <a:pPr algn="ctr"/>
                      <a:r>
                        <a:rPr lang="en-GB" sz="1200" b="0" dirty="0" err="1">
                          <a:solidFill>
                            <a:schemeClr val="tx1"/>
                          </a:solidFill>
                        </a:rPr>
                        <a:t>i</a:t>
                      </a: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0000">
                <a:tc>
                  <a:txBody>
                    <a:bodyPr/>
                    <a:lstStyle/>
                    <a:p>
                      <a:pPr algn="ctr"/>
                      <a:r>
                        <a:rPr lang="en-GB" sz="1200" b="0" dirty="0">
                          <a:solidFill>
                            <a:schemeClr val="tx1"/>
                          </a:solidFill>
                        </a:rPr>
                        <a:t>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0000">
                <a:tc>
                  <a:txBody>
                    <a:bodyPr/>
                    <a:lstStyle/>
                    <a:p>
                      <a:pPr algn="ctr"/>
                      <a:r>
                        <a:rPr lang="en-GB" sz="1200" b="0" dirty="0">
                          <a:solidFill>
                            <a:schemeClr val="tx1"/>
                          </a:solidFill>
                        </a:rPr>
                        <a:t>b</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0000">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728209585"/>
              </p:ext>
            </p:extLst>
          </p:nvPr>
        </p:nvGraphicFramePr>
        <p:xfrm>
          <a:off x="4751838" y="2031443"/>
          <a:ext cx="3600000" cy="3300000"/>
        </p:xfrm>
        <a:graphic>
          <a:graphicData uri="http://schemas.openxmlformats.org/drawingml/2006/table">
            <a:tbl>
              <a:tblPr firstRow="1" bandRow="1">
                <a:tableStyleId>{5C22544A-7EE6-4342-B048-85BDC9FD1C3A}</a:tableStyleId>
              </a:tblPr>
              <a:tblGrid>
                <a:gridCol w="300000">
                  <a:extLst>
                    <a:ext uri="{9D8B030D-6E8A-4147-A177-3AD203B41FA5}">
                      <a16:colId xmlns:a16="http://schemas.microsoft.com/office/drawing/2014/main" val="20000"/>
                    </a:ext>
                  </a:extLst>
                </a:gridCol>
                <a:gridCol w="300000">
                  <a:extLst>
                    <a:ext uri="{9D8B030D-6E8A-4147-A177-3AD203B41FA5}">
                      <a16:colId xmlns:a16="http://schemas.microsoft.com/office/drawing/2014/main" val="20001"/>
                    </a:ext>
                  </a:extLst>
                </a:gridCol>
                <a:gridCol w="300000">
                  <a:extLst>
                    <a:ext uri="{9D8B030D-6E8A-4147-A177-3AD203B41FA5}">
                      <a16:colId xmlns:a16="http://schemas.microsoft.com/office/drawing/2014/main" val="20002"/>
                    </a:ext>
                  </a:extLst>
                </a:gridCol>
                <a:gridCol w="300000">
                  <a:extLst>
                    <a:ext uri="{9D8B030D-6E8A-4147-A177-3AD203B41FA5}">
                      <a16:colId xmlns:a16="http://schemas.microsoft.com/office/drawing/2014/main" val="20003"/>
                    </a:ext>
                  </a:extLst>
                </a:gridCol>
                <a:gridCol w="300000">
                  <a:extLst>
                    <a:ext uri="{9D8B030D-6E8A-4147-A177-3AD203B41FA5}">
                      <a16:colId xmlns:a16="http://schemas.microsoft.com/office/drawing/2014/main" val="20004"/>
                    </a:ext>
                  </a:extLst>
                </a:gridCol>
                <a:gridCol w="300000">
                  <a:extLst>
                    <a:ext uri="{9D8B030D-6E8A-4147-A177-3AD203B41FA5}">
                      <a16:colId xmlns:a16="http://schemas.microsoft.com/office/drawing/2014/main" val="20005"/>
                    </a:ext>
                  </a:extLst>
                </a:gridCol>
                <a:gridCol w="300000">
                  <a:extLst>
                    <a:ext uri="{9D8B030D-6E8A-4147-A177-3AD203B41FA5}">
                      <a16:colId xmlns:a16="http://schemas.microsoft.com/office/drawing/2014/main" val="20006"/>
                    </a:ext>
                  </a:extLst>
                </a:gridCol>
                <a:gridCol w="300000">
                  <a:extLst>
                    <a:ext uri="{9D8B030D-6E8A-4147-A177-3AD203B41FA5}">
                      <a16:colId xmlns:a16="http://schemas.microsoft.com/office/drawing/2014/main" val="20007"/>
                    </a:ext>
                  </a:extLst>
                </a:gridCol>
                <a:gridCol w="300000">
                  <a:extLst>
                    <a:ext uri="{9D8B030D-6E8A-4147-A177-3AD203B41FA5}">
                      <a16:colId xmlns:a16="http://schemas.microsoft.com/office/drawing/2014/main" val="20008"/>
                    </a:ext>
                  </a:extLst>
                </a:gridCol>
                <a:gridCol w="300000">
                  <a:extLst>
                    <a:ext uri="{9D8B030D-6E8A-4147-A177-3AD203B41FA5}">
                      <a16:colId xmlns:a16="http://schemas.microsoft.com/office/drawing/2014/main" val="20009"/>
                    </a:ext>
                  </a:extLst>
                </a:gridCol>
                <a:gridCol w="300000">
                  <a:extLst>
                    <a:ext uri="{9D8B030D-6E8A-4147-A177-3AD203B41FA5}">
                      <a16:colId xmlns:a16="http://schemas.microsoft.com/office/drawing/2014/main" val="20010"/>
                    </a:ext>
                  </a:extLst>
                </a:gridCol>
                <a:gridCol w="300000">
                  <a:extLst>
                    <a:ext uri="{9D8B030D-6E8A-4147-A177-3AD203B41FA5}">
                      <a16:colId xmlns:a16="http://schemas.microsoft.com/office/drawing/2014/main" val="20011"/>
                    </a:ext>
                  </a:extLst>
                </a:gridCol>
              </a:tblGrid>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b</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b</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f</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000">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0000">
                <a:tc>
                  <a:txBody>
                    <a:bodyPr/>
                    <a:lstStyle/>
                    <a:p>
                      <a:pPr algn="ctr"/>
                      <a:r>
                        <a:rPr lang="en-GB" sz="1200" b="0" dirty="0">
                          <a:solidFill>
                            <a:schemeClr val="tx1"/>
                          </a:solidFill>
                        </a:rPr>
                        <a:t>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err="1">
                          <a:solidFill>
                            <a:schemeClr val="tx1"/>
                          </a:solidFill>
                        </a:rPr>
                        <a:t>i</a:t>
                      </a: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200" b="0" dirty="0">
                          <a:solidFill>
                            <a:schemeClr val="tx1"/>
                          </a:solidFill>
                        </a:rPr>
                        <a:t>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0000">
                <a:tc>
                  <a:txBody>
                    <a:bodyPr/>
                    <a:lstStyle/>
                    <a:p>
                      <a:pPr algn="ctr"/>
                      <a:r>
                        <a:rPr lang="en-GB" sz="1200" b="0" dirty="0">
                          <a:solidFill>
                            <a:schemeClr val="tx1"/>
                          </a:solidFill>
                        </a:rPr>
                        <a:t>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f</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w</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0000">
                <a:tc>
                  <a:txBody>
                    <a:bodyPr/>
                    <a:lstStyle/>
                    <a:p>
                      <a:pPr algn="ctr"/>
                      <a:r>
                        <a:rPr lang="en-GB" sz="1200" b="0" dirty="0" err="1">
                          <a:solidFill>
                            <a:schemeClr val="tx1"/>
                          </a:solidFill>
                        </a:rPr>
                        <a:t>i</a:t>
                      </a: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u</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0000">
                <a:tc>
                  <a:txBody>
                    <a:bodyPr/>
                    <a:lstStyle/>
                    <a:p>
                      <a:pPr algn="ctr"/>
                      <a:r>
                        <a:rPr lang="en-GB" sz="1200" b="0" dirty="0">
                          <a:solidFill>
                            <a:schemeClr val="tx1"/>
                          </a:solidFill>
                        </a:rPr>
                        <a:t>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0000">
                <a:tc>
                  <a:txBody>
                    <a:bodyPr/>
                    <a:lstStyle/>
                    <a:p>
                      <a:pPr algn="ctr"/>
                      <a:r>
                        <a:rPr lang="en-GB" sz="1200" b="0" dirty="0">
                          <a:solidFill>
                            <a:schemeClr val="tx1"/>
                          </a:solidFill>
                        </a:rPr>
                        <a:t>b</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0000">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sz="12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408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5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5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5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5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5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25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6183343" y="604302"/>
            <a:ext cx="445680" cy="421568"/>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499654" y="604302"/>
            <a:ext cx="2155396" cy="422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2</a:t>
            </a:r>
            <a:endParaRPr lang="en-GB" dirty="0">
              <a:solidFill>
                <a:schemeClr val="bg1"/>
              </a:solidFill>
            </a:endParaRPr>
          </a:p>
        </p:txBody>
      </p:sp>
      <p:sp>
        <p:nvSpPr>
          <p:cNvPr id="7" name="Rectangle 6"/>
          <p:cNvSpPr/>
          <p:nvPr/>
        </p:nvSpPr>
        <p:spPr>
          <a:xfrm>
            <a:off x="6359610" y="653344"/>
            <a:ext cx="2244639"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Grammar Focus – G1.2: Verbs.</a:t>
            </a:r>
          </a:p>
        </p:txBody>
      </p:sp>
      <p:sp>
        <p:nvSpPr>
          <p:cNvPr id="53" name="Title 20"/>
          <p:cNvSpPr txBox="1">
            <a:spLocks/>
          </p:cNvSpPr>
          <p:nvPr/>
        </p:nvSpPr>
        <p:spPr>
          <a:xfrm>
            <a:off x="792163" y="904500"/>
            <a:ext cx="75596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200" dirty="0">
                <a:latin typeface="Twinkl" pitchFamily="2" charset="0"/>
              </a:rPr>
              <a:t>Playtimes Make Headlines</a:t>
            </a:r>
          </a:p>
        </p:txBody>
      </p:sp>
      <p:grpSp>
        <p:nvGrpSpPr>
          <p:cNvPr id="9" name="Group 8"/>
          <p:cNvGrpSpPr/>
          <p:nvPr/>
        </p:nvGrpSpPr>
        <p:grpSpPr>
          <a:xfrm>
            <a:off x="814687" y="1898806"/>
            <a:ext cx="7537151" cy="2113021"/>
            <a:chOff x="814687" y="2674514"/>
            <a:chExt cx="7537151" cy="2113021"/>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687" y="2674515"/>
              <a:ext cx="2916195" cy="1972843"/>
            </a:xfrm>
            <a:prstGeom prst="roundRect">
              <a:avLst>
                <a:gd name="adj" fmla="val 9568"/>
              </a:avLst>
            </a:prstGeom>
          </p:spPr>
        </p:pic>
        <p:sp>
          <p:nvSpPr>
            <p:cNvPr id="3" name="Rounded Rectangular Callout 2"/>
            <p:cNvSpPr/>
            <p:nvPr/>
          </p:nvSpPr>
          <p:spPr>
            <a:xfrm>
              <a:off x="3838832" y="2674514"/>
              <a:ext cx="4513006" cy="2113021"/>
            </a:xfrm>
            <a:prstGeom prst="wedgeRoundRectCallout">
              <a:avLst>
                <a:gd name="adj1" fmla="val -84355"/>
                <a:gd name="adj2" fmla="val 4498"/>
                <a:gd name="adj3" fmla="val 1666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Twinkl" pitchFamily="50" charset="0"/>
                </a:rPr>
                <a:t>All of the children run across the playground. Salim slips in a muddy puddle so he washes his hands and wipes his trouser leg. Becky and Nora get the big skipping rope out of the hall and swing it while Sophie jumps. Tyler chases Josh while Abdul slides down the green, plastic slide. When Mr Adam blows the whistle, the children quickly tidy away their toys and line up smartly.</a:t>
              </a:r>
            </a:p>
          </p:txBody>
        </p:sp>
      </p:grpSp>
      <p:sp>
        <p:nvSpPr>
          <p:cNvPr id="6" name="Rectangle 5"/>
          <p:cNvSpPr/>
          <p:nvPr/>
        </p:nvSpPr>
        <p:spPr>
          <a:xfrm>
            <a:off x="814686" y="4640015"/>
            <a:ext cx="7537151" cy="369332"/>
          </a:xfrm>
          <a:prstGeom prst="rect">
            <a:avLst/>
          </a:prstGeom>
        </p:spPr>
        <p:txBody>
          <a:bodyPr wrap="square">
            <a:spAutoFit/>
          </a:bodyPr>
          <a:lstStyle/>
          <a:p>
            <a:pPr algn="ctr"/>
            <a:r>
              <a:rPr lang="en-GB" dirty="0">
                <a:latin typeface="Twinkl" pitchFamily="2" charset="0"/>
              </a:rPr>
              <a:t>Can you make a list of all of the </a:t>
            </a:r>
            <a:r>
              <a:rPr lang="en-GB" b="1" dirty="0">
                <a:latin typeface="Twinkl" pitchFamily="2" charset="0"/>
              </a:rPr>
              <a:t>verbs</a:t>
            </a:r>
            <a:r>
              <a:rPr lang="en-GB" dirty="0">
                <a:latin typeface="Twinkl" pitchFamily="2" charset="0"/>
              </a:rPr>
              <a:t> she used in her recording?</a:t>
            </a:r>
          </a:p>
        </p:txBody>
      </p:sp>
      <p:sp>
        <p:nvSpPr>
          <p:cNvPr id="8" name="Rectangle 7"/>
          <p:cNvSpPr/>
          <p:nvPr/>
        </p:nvSpPr>
        <p:spPr>
          <a:xfrm>
            <a:off x="814685" y="5206008"/>
            <a:ext cx="7537151" cy="646331"/>
          </a:xfrm>
          <a:prstGeom prst="rect">
            <a:avLst/>
          </a:prstGeom>
        </p:spPr>
        <p:txBody>
          <a:bodyPr wrap="square">
            <a:spAutoFit/>
          </a:bodyPr>
          <a:lstStyle/>
          <a:p>
            <a:pPr algn="ctr"/>
            <a:r>
              <a:rPr lang="en-GB" b="1" dirty="0">
                <a:latin typeface="Twinkl" pitchFamily="2" charset="0"/>
              </a:rPr>
              <a:t>Challenge: </a:t>
            </a:r>
            <a:r>
              <a:rPr lang="en-GB" dirty="0">
                <a:latin typeface="Twinkl" pitchFamily="2" charset="0"/>
              </a:rPr>
              <a:t>Can you change all of the verbs she used into the </a:t>
            </a:r>
            <a:r>
              <a:rPr lang="en-GB" b="1" dirty="0">
                <a:latin typeface="Twinkl" pitchFamily="2" charset="0"/>
              </a:rPr>
              <a:t>past tense</a:t>
            </a:r>
            <a:r>
              <a:rPr lang="en-GB" dirty="0">
                <a:latin typeface="Twinkl" pitchFamily="2" charset="0"/>
              </a:rPr>
              <a:t>, to help her to write her news article about it? </a:t>
            </a:r>
          </a:p>
        </p:txBody>
      </p:sp>
    </p:spTree>
    <p:extLst>
      <p:ext uri="{BB962C8B-B14F-4D97-AF65-F5344CB8AC3E}">
        <p14:creationId xmlns:p14="http://schemas.microsoft.com/office/powerpoint/2010/main" val="126089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6183343" y="604302"/>
            <a:ext cx="445680" cy="421568"/>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499654" y="604302"/>
            <a:ext cx="2155396" cy="422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2</a:t>
            </a:r>
            <a:endParaRPr lang="en-GB" dirty="0">
              <a:solidFill>
                <a:schemeClr val="bg1"/>
              </a:solidFill>
            </a:endParaRPr>
          </a:p>
        </p:txBody>
      </p:sp>
      <p:sp>
        <p:nvSpPr>
          <p:cNvPr id="7" name="Rectangle 6"/>
          <p:cNvSpPr/>
          <p:nvPr/>
        </p:nvSpPr>
        <p:spPr>
          <a:xfrm>
            <a:off x="6359610" y="653344"/>
            <a:ext cx="2244639"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Grammar Focus – G1.2: Verbs.</a:t>
            </a:r>
          </a:p>
        </p:txBody>
      </p:sp>
      <p:sp>
        <p:nvSpPr>
          <p:cNvPr id="53" name="Title 20"/>
          <p:cNvSpPr txBox="1">
            <a:spLocks/>
          </p:cNvSpPr>
          <p:nvPr/>
        </p:nvSpPr>
        <p:spPr>
          <a:xfrm>
            <a:off x="792163" y="904500"/>
            <a:ext cx="75596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200" dirty="0">
                <a:latin typeface="Twinkl" pitchFamily="2" charset="0"/>
              </a:rPr>
              <a:t>Playtimes Make Headlines - Answers</a:t>
            </a:r>
          </a:p>
        </p:txBody>
      </p:sp>
      <p:grpSp>
        <p:nvGrpSpPr>
          <p:cNvPr id="9" name="Group 8"/>
          <p:cNvGrpSpPr/>
          <p:nvPr/>
        </p:nvGrpSpPr>
        <p:grpSpPr>
          <a:xfrm>
            <a:off x="814687" y="1898806"/>
            <a:ext cx="7537151" cy="2434266"/>
            <a:chOff x="814687" y="2674514"/>
            <a:chExt cx="7537151" cy="2434266"/>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687" y="2674515"/>
              <a:ext cx="2916195" cy="1972843"/>
            </a:xfrm>
            <a:prstGeom prst="roundRect">
              <a:avLst>
                <a:gd name="adj" fmla="val 9568"/>
              </a:avLst>
            </a:prstGeom>
          </p:spPr>
        </p:pic>
        <p:sp>
          <p:nvSpPr>
            <p:cNvPr id="3" name="Rounded Rectangular Callout 2"/>
            <p:cNvSpPr/>
            <p:nvPr/>
          </p:nvSpPr>
          <p:spPr>
            <a:xfrm>
              <a:off x="3838832" y="2674514"/>
              <a:ext cx="4513006" cy="2434266"/>
            </a:xfrm>
            <a:prstGeom prst="wedgeRoundRectCallout">
              <a:avLst>
                <a:gd name="adj1" fmla="val -84355"/>
                <a:gd name="adj2" fmla="val 4498"/>
                <a:gd name="adj3" fmla="val 1666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Twinkl" pitchFamily="50" charset="0"/>
                </a:rPr>
                <a:t>All of the children </a:t>
              </a:r>
              <a:r>
                <a:rPr lang="en-GB" sz="1400" b="1" dirty="0">
                  <a:solidFill>
                    <a:schemeClr val="accent5"/>
                  </a:solidFill>
                  <a:latin typeface="Twinkl" pitchFamily="50" charset="0"/>
                </a:rPr>
                <a:t>run</a:t>
              </a:r>
              <a:r>
                <a:rPr lang="en-GB" sz="1400" dirty="0">
                  <a:solidFill>
                    <a:schemeClr val="tx1"/>
                  </a:solidFill>
                  <a:latin typeface="Twinkl" pitchFamily="50" charset="0"/>
                </a:rPr>
                <a:t> </a:t>
              </a:r>
              <a:r>
                <a:rPr lang="en-GB" sz="1400" b="1" dirty="0">
                  <a:solidFill>
                    <a:schemeClr val="accent5">
                      <a:lumMod val="50000"/>
                    </a:schemeClr>
                  </a:solidFill>
                  <a:latin typeface="Twinkl" pitchFamily="50" charset="0"/>
                </a:rPr>
                <a:t>(ran)</a:t>
              </a:r>
              <a:r>
                <a:rPr lang="en-GB" sz="1400" dirty="0">
                  <a:solidFill>
                    <a:schemeClr val="tx1"/>
                  </a:solidFill>
                  <a:latin typeface="Twinkl" pitchFamily="50" charset="0"/>
                </a:rPr>
                <a:t> across the playground. Salim </a:t>
              </a:r>
              <a:r>
                <a:rPr lang="en-GB" sz="1400" b="1" dirty="0">
                  <a:solidFill>
                    <a:schemeClr val="accent5"/>
                  </a:solidFill>
                  <a:latin typeface="Twinkl" pitchFamily="50" charset="0"/>
                </a:rPr>
                <a:t>slips </a:t>
              </a:r>
              <a:r>
                <a:rPr lang="en-GB" sz="1400" b="1" dirty="0">
                  <a:solidFill>
                    <a:schemeClr val="accent5">
                      <a:lumMod val="50000"/>
                    </a:schemeClr>
                  </a:solidFill>
                  <a:latin typeface="Twinkl" pitchFamily="50" charset="0"/>
                </a:rPr>
                <a:t>(slipped)</a:t>
              </a:r>
              <a:r>
                <a:rPr lang="en-GB" sz="1400" dirty="0">
                  <a:solidFill>
                    <a:schemeClr val="tx1"/>
                  </a:solidFill>
                  <a:latin typeface="Twinkl" pitchFamily="50" charset="0"/>
                </a:rPr>
                <a:t> in a muddy puddle so he </a:t>
              </a:r>
              <a:r>
                <a:rPr lang="en-GB" sz="1400" b="1" dirty="0">
                  <a:solidFill>
                    <a:schemeClr val="accent5"/>
                  </a:solidFill>
                  <a:latin typeface="Twinkl" pitchFamily="50" charset="0"/>
                </a:rPr>
                <a:t>washes </a:t>
              </a:r>
              <a:r>
                <a:rPr lang="en-GB" sz="1400" b="1" dirty="0">
                  <a:solidFill>
                    <a:schemeClr val="accent5">
                      <a:lumMod val="50000"/>
                    </a:schemeClr>
                  </a:solidFill>
                  <a:latin typeface="Twinkl" pitchFamily="50" charset="0"/>
                </a:rPr>
                <a:t>(washed)</a:t>
              </a:r>
              <a:r>
                <a:rPr lang="en-GB" sz="1400" dirty="0">
                  <a:solidFill>
                    <a:schemeClr val="tx1"/>
                  </a:solidFill>
                  <a:latin typeface="Twinkl" pitchFamily="50" charset="0"/>
                </a:rPr>
                <a:t> his hands and </a:t>
              </a:r>
              <a:r>
                <a:rPr lang="en-GB" sz="1400" b="1" dirty="0">
                  <a:solidFill>
                    <a:schemeClr val="accent5"/>
                  </a:solidFill>
                  <a:latin typeface="Twinkl" pitchFamily="50" charset="0"/>
                </a:rPr>
                <a:t>wipes </a:t>
              </a:r>
              <a:r>
                <a:rPr lang="en-GB" sz="1400" b="1" dirty="0">
                  <a:solidFill>
                    <a:schemeClr val="accent5">
                      <a:lumMod val="50000"/>
                    </a:schemeClr>
                  </a:solidFill>
                  <a:latin typeface="Twinkl" pitchFamily="50" charset="0"/>
                </a:rPr>
                <a:t>(wiped)</a:t>
              </a:r>
              <a:r>
                <a:rPr lang="en-GB" sz="1400" dirty="0">
                  <a:solidFill>
                    <a:schemeClr val="tx1"/>
                  </a:solidFill>
                  <a:latin typeface="Twinkl" pitchFamily="50" charset="0"/>
                </a:rPr>
                <a:t> his trouser leg. Becky and Nora </a:t>
              </a:r>
              <a:r>
                <a:rPr lang="en-GB" sz="1400" b="1" dirty="0">
                  <a:solidFill>
                    <a:schemeClr val="accent5"/>
                  </a:solidFill>
                  <a:latin typeface="Twinkl" pitchFamily="50" charset="0"/>
                </a:rPr>
                <a:t>get </a:t>
              </a:r>
              <a:r>
                <a:rPr lang="en-GB" sz="1400" b="1" dirty="0">
                  <a:solidFill>
                    <a:schemeClr val="accent5">
                      <a:lumMod val="50000"/>
                    </a:schemeClr>
                  </a:solidFill>
                  <a:latin typeface="Twinkl" pitchFamily="50" charset="0"/>
                </a:rPr>
                <a:t>(got)</a:t>
              </a:r>
              <a:r>
                <a:rPr lang="en-GB" sz="1400" dirty="0">
                  <a:solidFill>
                    <a:schemeClr val="tx1"/>
                  </a:solidFill>
                  <a:latin typeface="Twinkl" pitchFamily="50" charset="0"/>
                </a:rPr>
                <a:t> the big skipping rope out of the hall and </a:t>
              </a:r>
              <a:r>
                <a:rPr lang="en-GB" sz="1400" b="1" dirty="0">
                  <a:solidFill>
                    <a:schemeClr val="accent5"/>
                  </a:solidFill>
                  <a:latin typeface="Twinkl" pitchFamily="50" charset="0"/>
                </a:rPr>
                <a:t>swing </a:t>
              </a:r>
              <a:r>
                <a:rPr lang="en-GB" sz="1400" b="1" dirty="0">
                  <a:solidFill>
                    <a:schemeClr val="accent5">
                      <a:lumMod val="50000"/>
                    </a:schemeClr>
                  </a:solidFill>
                  <a:latin typeface="Twinkl" pitchFamily="50" charset="0"/>
                </a:rPr>
                <a:t>(swung)</a:t>
              </a:r>
              <a:r>
                <a:rPr lang="en-GB" sz="1400" dirty="0">
                  <a:solidFill>
                    <a:schemeClr val="tx1"/>
                  </a:solidFill>
                  <a:latin typeface="Twinkl" pitchFamily="50" charset="0"/>
                </a:rPr>
                <a:t> it while Sophie </a:t>
              </a:r>
              <a:r>
                <a:rPr lang="en-GB" sz="1400" b="1" dirty="0">
                  <a:solidFill>
                    <a:schemeClr val="accent5"/>
                  </a:solidFill>
                  <a:latin typeface="Twinkl" pitchFamily="50" charset="0"/>
                </a:rPr>
                <a:t>jumps </a:t>
              </a:r>
              <a:r>
                <a:rPr lang="en-GB" sz="1400" b="1" dirty="0">
                  <a:solidFill>
                    <a:schemeClr val="accent5">
                      <a:lumMod val="50000"/>
                    </a:schemeClr>
                  </a:solidFill>
                  <a:latin typeface="Twinkl" pitchFamily="50" charset="0"/>
                </a:rPr>
                <a:t>(jumped)</a:t>
              </a:r>
              <a:r>
                <a:rPr lang="en-GB" sz="1400" dirty="0">
                  <a:solidFill>
                    <a:schemeClr val="tx1"/>
                  </a:solidFill>
                  <a:latin typeface="Twinkl" pitchFamily="50" charset="0"/>
                </a:rPr>
                <a:t>. Tyler </a:t>
              </a:r>
              <a:r>
                <a:rPr lang="en-GB" sz="1400" b="1" dirty="0">
                  <a:solidFill>
                    <a:schemeClr val="accent5"/>
                  </a:solidFill>
                  <a:latin typeface="Twinkl" pitchFamily="50" charset="0"/>
                </a:rPr>
                <a:t>chases</a:t>
              </a:r>
              <a:r>
                <a:rPr lang="en-GB" sz="1400" dirty="0">
                  <a:solidFill>
                    <a:schemeClr val="tx1"/>
                  </a:solidFill>
                  <a:latin typeface="Twinkl" pitchFamily="50" charset="0"/>
                </a:rPr>
                <a:t> </a:t>
              </a:r>
              <a:r>
                <a:rPr lang="en-GB" sz="1400" b="1" dirty="0">
                  <a:solidFill>
                    <a:schemeClr val="accent5">
                      <a:lumMod val="50000"/>
                    </a:schemeClr>
                  </a:solidFill>
                  <a:latin typeface="Twinkl" pitchFamily="50" charset="0"/>
                </a:rPr>
                <a:t>(chased)</a:t>
              </a:r>
              <a:r>
                <a:rPr lang="en-GB" sz="1400" dirty="0">
                  <a:solidFill>
                    <a:schemeClr val="tx1"/>
                  </a:solidFill>
                  <a:latin typeface="Twinkl" pitchFamily="50" charset="0"/>
                </a:rPr>
                <a:t> Josh while Abdul </a:t>
              </a:r>
              <a:r>
                <a:rPr lang="en-GB" sz="1400" b="1" dirty="0">
                  <a:solidFill>
                    <a:schemeClr val="accent5"/>
                  </a:solidFill>
                  <a:latin typeface="Twinkl" pitchFamily="50" charset="0"/>
                </a:rPr>
                <a:t>slides </a:t>
              </a:r>
              <a:r>
                <a:rPr lang="en-GB" sz="1400" b="1" dirty="0">
                  <a:solidFill>
                    <a:schemeClr val="accent5">
                      <a:lumMod val="50000"/>
                    </a:schemeClr>
                  </a:solidFill>
                  <a:latin typeface="Twinkl" pitchFamily="50" charset="0"/>
                </a:rPr>
                <a:t>(slid)</a:t>
              </a:r>
              <a:r>
                <a:rPr lang="en-GB" sz="1400" dirty="0">
                  <a:solidFill>
                    <a:schemeClr val="tx1"/>
                  </a:solidFill>
                  <a:latin typeface="Twinkl" pitchFamily="50" charset="0"/>
                </a:rPr>
                <a:t> down the green, plastic slide. When Mr Adam </a:t>
              </a:r>
              <a:r>
                <a:rPr lang="en-GB" sz="1400" b="1" dirty="0">
                  <a:solidFill>
                    <a:schemeClr val="accent5"/>
                  </a:solidFill>
                  <a:latin typeface="Twinkl" pitchFamily="50" charset="0"/>
                </a:rPr>
                <a:t>blows</a:t>
              </a:r>
              <a:r>
                <a:rPr lang="en-GB" sz="1400" dirty="0">
                  <a:solidFill>
                    <a:schemeClr val="tx1"/>
                  </a:solidFill>
                  <a:latin typeface="Twinkl" pitchFamily="50" charset="0"/>
                </a:rPr>
                <a:t> </a:t>
              </a:r>
              <a:r>
                <a:rPr lang="en-GB" sz="1400" b="1" dirty="0">
                  <a:solidFill>
                    <a:schemeClr val="accent5">
                      <a:lumMod val="50000"/>
                    </a:schemeClr>
                  </a:solidFill>
                  <a:latin typeface="Twinkl" pitchFamily="50" charset="0"/>
                </a:rPr>
                <a:t>(blew)</a:t>
              </a:r>
              <a:r>
                <a:rPr lang="en-GB" sz="1400" dirty="0">
                  <a:solidFill>
                    <a:schemeClr val="tx1"/>
                  </a:solidFill>
                  <a:latin typeface="Twinkl" pitchFamily="50" charset="0"/>
                </a:rPr>
                <a:t> the whistle, the children quickly </a:t>
              </a:r>
              <a:r>
                <a:rPr lang="en-GB" sz="1400" b="1" dirty="0">
                  <a:solidFill>
                    <a:schemeClr val="accent5"/>
                  </a:solidFill>
                  <a:latin typeface="Twinkl" pitchFamily="50" charset="0"/>
                </a:rPr>
                <a:t>tidy </a:t>
              </a:r>
              <a:r>
                <a:rPr lang="en-GB" sz="1400" b="1" dirty="0">
                  <a:solidFill>
                    <a:schemeClr val="accent5">
                      <a:lumMod val="50000"/>
                    </a:schemeClr>
                  </a:solidFill>
                  <a:latin typeface="Twinkl" pitchFamily="50" charset="0"/>
                </a:rPr>
                <a:t>(tidied)</a:t>
              </a:r>
              <a:r>
                <a:rPr lang="en-GB" sz="1400" dirty="0">
                  <a:solidFill>
                    <a:schemeClr val="tx1"/>
                  </a:solidFill>
                  <a:latin typeface="Twinkl" pitchFamily="50" charset="0"/>
                </a:rPr>
                <a:t> away their toys and </a:t>
              </a:r>
              <a:r>
                <a:rPr lang="en-GB" sz="1400" b="1" dirty="0">
                  <a:solidFill>
                    <a:schemeClr val="accent5"/>
                  </a:solidFill>
                  <a:latin typeface="Twinkl" pitchFamily="50" charset="0"/>
                </a:rPr>
                <a:t>line </a:t>
              </a:r>
              <a:r>
                <a:rPr lang="en-GB" sz="1400" b="1" dirty="0">
                  <a:solidFill>
                    <a:schemeClr val="accent5">
                      <a:lumMod val="50000"/>
                    </a:schemeClr>
                  </a:solidFill>
                  <a:latin typeface="Twinkl" pitchFamily="50" charset="0"/>
                </a:rPr>
                <a:t>(lined)</a:t>
              </a:r>
              <a:r>
                <a:rPr lang="en-GB" sz="1400" dirty="0">
                  <a:solidFill>
                    <a:schemeClr val="tx1"/>
                  </a:solidFill>
                  <a:latin typeface="Twinkl" pitchFamily="50" charset="0"/>
                </a:rPr>
                <a:t> up smartly.</a:t>
              </a:r>
            </a:p>
          </p:txBody>
        </p:sp>
      </p:grpSp>
      <p:sp>
        <p:nvSpPr>
          <p:cNvPr id="6" name="Rectangle 5"/>
          <p:cNvSpPr/>
          <p:nvPr/>
        </p:nvSpPr>
        <p:spPr>
          <a:xfrm>
            <a:off x="814686" y="4640015"/>
            <a:ext cx="7537151" cy="369332"/>
          </a:xfrm>
          <a:prstGeom prst="rect">
            <a:avLst/>
          </a:prstGeom>
        </p:spPr>
        <p:txBody>
          <a:bodyPr wrap="square">
            <a:spAutoFit/>
          </a:bodyPr>
          <a:lstStyle/>
          <a:p>
            <a:pPr algn="ctr"/>
            <a:r>
              <a:rPr lang="en-GB" dirty="0">
                <a:latin typeface="Twinkl" pitchFamily="2" charset="0"/>
              </a:rPr>
              <a:t>Did you make a list of all of the </a:t>
            </a:r>
            <a:r>
              <a:rPr lang="en-GB" b="1" dirty="0">
                <a:latin typeface="Twinkl" pitchFamily="2" charset="0"/>
              </a:rPr>
              <a:t>verbs</a:t>
            </a:r>
            <a:r>
              <a:rPr lang="en-GB" dirty="0">
                <a:latin typeface="Twinkl" pitchFamily="2" charset="0"/>
              </a:rPr>
              <a:t> she used in her recording?</a:t>
            </a:r>
          </a:p>
        </p:txBody>
      </p:sp>
      <p:sp>
        <p:nvSpPr>
          <p:cNvPr id="8" name="Rectangle 7"/>
          <p:cNvSpPr/>
          <p:nvPr/>
        </p:nvSpPr>
        <p:spPr>
          <a:xfrm>
            <a:off x="814685" y="5206008"/>
            <a:ext cx="7537151" cy="923330"/>
          </a:xfrm>
          <a:prstGeom prst="rect">
            <a:avLst/>
          </a:prstGeom>
        </p:spPr>
        <p:txBody>
          <a:bodyPr wrap="square">
            <a:spAutoFit/>
          </a:bodyPr>
          <a:lstStyle/>
          <a:p>
            <a:pPr algn="ctr"/>
            <a:r>
              <a:rPr lang="en-GB" b="1" dirty="0">
                <a:latin typeface="Twinkl" pitchFamily="2" charset="0"/>
              </a:rPr>
              <a:t>Challenge</a:t>
            </a:r>
            <a:r>
              <a:rPr lang="en-GB" dirty="0">
                <a:latin typeface="Twinkl" pitchFamily="2" charset="0"/>
              </a:rPr>
              <a:t>: Did you change all of the verbs she used into the </a:t>
            </a:r>
            <a:r>
              <a:rPr lang="en-GB" b="1" dirty="0">
                <a:latin typeface="Twinkl" pitchFamily="2" charset="0"/>
              </a:rPr>
              <a:t>past tense</a:t>
            </a:r>
            <a:r>
              <a:rPr lang="en-GB" dirty="0">
                <a:latin typeface="Twinkl" pitchFamily="2" charset="0"/>
              </a:rPr>
              <a:t>, to help her write her news article about it? Which word did you sometimes need to take out?</a:t>
            </a:r>
          </a:p>
        </p:txBody>
      </p:sp>
    </p:spTree>
    <p:extLst>
      <p:ext uri="{BB962C8B-B14F-4D97-AF65-F5344CB8AC3E}">
        <p14:creationId xmlns:p14="http://schemas.microsoft.com/office/powerpoint/2010/main" val="43683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881764" y="604302"/>
            <a:ext cx="445680" cy="421568"/>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206314" y="604302"/>
            <a:ext cx="3448736"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3</a:t>
            </a:r>
            <a:endParaRPr lang="en-GB" dirty="0">
              <a:solidFill>
                <a:schemeClr val="bg1"/>
              </a:solidFill>
            </a:endParaRPr>
          </a:p>
        </p:txBody>
      </p:sp>
      <p:sp>
        <p:nvSpPr>
          <p:cNvPr id="7" name="Rectangle 6"/>
          <p:cNvSpPr/>
          <p:nvPr/>
        </p:nvSpPr>
        <p:spPr>
          <a:xfrm>
            <a:off x="5008606" y="653344"/>
            <a:ext cx="3595644"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1d: Make inferences from the text.</a:t>
            </a:r>
          </a:p>
        </p:txBody>
      </p:sp>
      <p:sp>
        <p:nvSpPr>
          <p:cNvPr id="53" name="Title 20"/>
          <p:cNvSpPr txBox="1">
            <a:spLocks/>
          </p:cNvSpPr>
          <p:nvPr/>
        </p:nvSpPr>
        <p:spPr>
          <a:xfrm>
            <a:off x="792163" y="904500"/>
            <a:ext cx="75596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200" dirty="0">
                <a:latin typeface="Twinkl" pitchFamily="2" charset="0"/>
              </a:rPr>
              <a:t>Mystery Mail</a:t>
            </a:r>
          </a:p>
        </p:txBody>
      </p:sp>
      <p:sp>
        <p:nvSpPr>
          <p:cNvPr id="10" name="Rectangle 9"/>
          <p:cNvSpPr/>
          <p:nvPr/>
        </p:nvSpPr>
        <p:spPr>
          <a:xfrm>
            <a:off x="792162" y="1826796"/>
            <a:ext cx="7559675" cy="646331"/>
          </a:xfrm>
          <a:prstGeom prst="rect">
            <a:avLst/>
          </a:prstGeom>
        </p:spPr>
        <p:txBody>
          <a:bodyPr wrap="square">
            <a:spAutoFit/>
          </a:bodyPr>
          <a:lstStyle/>
          <a:p>
            <a:pPr algn="ctr"/>
            <a:r>
              <a:rPr lang="en-GB" dirty="0">
                <a:latin typeface="Twinkl" pitchFamily="2" charset="0"/>
              </a:rPr>
              <a:t>Three suitcases without name tags have got lost in the mail. Can you </a:t>
            </a:r>
            <a:r>
              <a:rPr lang="en-GB" b="1" dirty="0">
                <a:latin typeface="Twinkl" pitchFamily="2" charset="0"/>
              </a:rPr>
              <a:t>infer</a:t>
            </a:r>
            <a:r>
              <a:rPr lang="en-GB" dirty="0">
                <a:latin typeface="Twinkl" pitchFamily="2" charset="0"/>
              </a:rPr>
              <a:t> who they belong to by looking at what is inside?</a:t>
            </a:r>
          </a:p>
        </p:txBody>
      </p:sp>
      <p:sp>
        <p:nvSpPr>
          <p:cNvPr id="11" name="Rounded Rectangle 10"/>
          <p:cNvSpPr/>
          <p:nvPr/>
        </p:nvSpPr>
        <p:spPr>
          <a:xfrm>
            <a:off x="814687" y="2821102"/>
            <a:ext cx="2417535" cy="1754274"/>
          </a:xfrm>
          <a:prstGeom prst="roundRect">
            <a:avLst/>
          </a:prstGeom>
          <a:solidFill>
            <a:srgbClr val="8C47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3374495" y="2821102"/>
            <a:ext cx="2417535" cy="1754274"/>
          </a:xfrm>
          <a:prstGeom prst="roundRect">
            <a:avLst/>
          </a:prstGeom>
          <a:solidFill>
            <a:srgbClr val="8C47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5934303" y="2821102"/>
            <a:ext cx="2417535" cy="1754274"/>
          </a:xfrm>
          <a:prstGeom prst="roundRect">
            <a:avLst/>
          </a:prstGeom>
          <a:solidFill>
            <a:srgbClr val="8C47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16" y="3388314"/>
            <a:ext cx="815752" cy="101112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304" y="3741573"/>
            <a:ext cx="571807" cy="70184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6249" y="2955156"/>
            <a:ext cx="1357589" cy="87369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271" y="2850795"/>
            <a:ext cx="772215" cy="936432"/>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8623" y="3816920"/>
            <a:ext cx="1458821" cy="599351"/>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6820" y="2968845"/>
            <a:ext cx="1123571" cy="729394"/>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3415" y="3466191"/>
            <a:ext cx="723013" cy="950080"/>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3605" y="4031621"/>
            <a:ext cx="920579" cy="447597"/>
          </a:xfrm>
          <a:prstGeom prst="rect">
            <a:avLst/>
          </a:prstGeom>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13605" y="2972884"/>
            <a:ext cx="1331056" cy="912231"/>
          </a:xfrm>
          <a:prstGeom prst="rect">
            <a:avLst/>
          </a:prstGeom>
        </p:spPr>
      </p:pic>
      <p:sp>
        <p:nvSpPr>
          <p:cNvPr id="28" name="Rectangle 27"/>
          <p:cNvSpPr/>
          <p:nvPr/>
        </p:nvSpPr>
        <p:spPr>
          <a:xfrm>
            <a:off x="792162" y="5185852"/>
            <a:ext cx="7618670" cy="646331"/>
          </a:xfrm>
          <a:prstGeom prst="rect">
            <a:avLst/>
          </a:prstGeom>
        </p:spPr>
        <p:txBody>
          <a:bodyPr wrap="square">
            <a:spAutoFit/>
          </a:bodyPr>
          <a:lstStyle/>
          <a:p>
            <a:pPr algn="ctr"/>
            <a:r>
              <a:rPr lang="en-GB" dirty="0">
                <a:latin typeface="Twinkl" pitchFamily="2" charset="0"/>
              </a:rPr>
              <a:t>Write a sentence using the conjunction ‘</a:t>
            </a:r>
            <a:r>
              <a:rPr lang="en-GB" b="1" dirty="0">
                <a:latin typeface="Twinkl" pitchFamily="2" charset="0"/>
              </a:rPr>
              <a:t>because</a:t>
            </a:r>
            <a:r>
              <a:rPr lang="en-GB" dirty="0">
                <a:latin typeface="Twinkl" pitchFamily="2" charset="0"/>
              </a:rPr>
              <a:t>’ to explain why you think each suitcase belongs to that person.</a:t>
            </a:r>
          </a:p>
        </p:txBody>
      </p:sp>
    </p:spTree>
    <p:extLst>
      <p:ext uri="{BB962C8B-B14F-4D97-AF65-F5344CB8AC3E}">
        <p14:creationId xmlns:p14="http://schemas.microsoft.com/office/powerpoint/2010/main" val="116961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881764" y="604302"/>
            <a:ext cx="445680" cy="421568"/>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206314" y="604302"/>
            <a:ext cx="3448736"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3</a:t>
            </a:r>
            <a:endParaRPr lang="en-GB" dirty="0">
              <a:solidFill>
                <a:schemeClr val="bg1"/>
              </a:solidFill>
            </a:endParaRPr>
          </a:p>
        </p:txBody>
      </p:sp>
      <p:sp>
        <p:nvSpPr>
          <p:cNvPr id="7" name="Rectangle 6"/>
          <p:cNvSpPr/>
          <p:nvPr/>
        </p:nvSpPr>
        <p:spPr>
          <a:xfrm>
            <a:off x="5008606" y="653344"/>
            <a:ext cx="3595644"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1d: Make inferences from the text.</a:t>
            </a:r>
          </a:p>
        </p:txBody>
      </p:sp>
      <p:sp>
        <p:nvSpPr>
          <p:cNvPr id="53" name="Title 20"/>
          <p:cNvSpPr txBox="1">
            <a:spLocks/>
          </p:cNvSpPr>
          <p:nvPr/>
        </p:nvSpPr>
        <p:spPr>
          <a:xfrm>
            <a:off x="792163" y="904500"/>
            <a:ext cx="75596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200" dirty="0">
                <a:latin typeface="Twinkl" pitchFamily="2" charset="0"/>
              </a:rPr>
              <a:t>Mystery Mail - Answers</a:t>
            </a:r>
          </a:p>
        </p:txBody>
      </p:sp>
      <p:sp>
        <p:nvSpPr>
          <p:cNvPr id="10" name="Rectangle 9"/>
          <p:cNvSpPr/>
          <p:nvPr/>
        </p:nvSpPr>
        <p:spPr>
          <a:xfrm>
            <a:off x="792162" y="1826796"/>
            <a:ext cx="7559675" cy="338554"/>
          </a:xfrm>
          <a:prstGeom prst="rect">
            <a:avLst/>
          </a:prstGeom>
        </p:spPr>
        <p:txBody>
          <a:bodyPr wrap="square">
            <a:spAutoFit/>
          </a:bodyPr>
          <a:lstStyle/>
          <a:p>
            <a:pPr algn="ctr"/>
            <a:r>
              <a:rPr lang="en-GB" sz="1600" dirty="0">
                <a:latin typeface="Twinkl" pitchFamily="2" charset="0"/>
              </a:rPr>
              <a:t>Were you able to infer who the suitcases belong to by looking at the contents?</a:t>
            </a:r>
          </a:p>
        </p:txBody>
      </p:sp>
      <p:sp>
        <p:nvSpPr>
          <p:cNvPr id="11" name="Rounded Rectangle 10"/>
          <p:cNvSpPr/>
          <p:nvPr/>
        </p:nvSpPr>
        <p:spPr>
          <a:xfrm>
            <a:off x="814687" y="2539259"/>
            <a:ext cx="2417535" cy="1754274"/>
          </a:xfrm>
          <a:prstGeom prst="roundRect">
            <a:avLst/>
          </a:prstGeom>
          <a:solidFill>
            <a:srgbClr val="8C47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3374495" y="2539259"/>
            <a:ext cx="2417535" cy="1754274"/>
          </a:xfrm>
          <a:prstGeom prst="roundRect">
            <a:avLst/>
          </a:prstGeom>
          <a:solidFill>
            <a:srgbClr val="8C47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5934303" y="2539259"/>
            <a:ext cx="2417535" cy="1754274"/>
          </a:xfrm>
          <a:prstGeom prst="roundRect">
            <a:avLst/>
          </a:prstGeom>
          <a:solidFill>
            <a:srgbClr val="8C47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6598" y="2227439"/>
            <a:ext cx="1533711" cy="198831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145" y="2587618"/>
            <a:ext cx="2356022" cy="16851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6330" y="2190895"/>
            <a:ext cx="1293480" cy="2061397"/>
          </a:xfrm>
          <a:prstGeom prst="rect">
            <a:avLst/>
          </a:prstGeom>
        </p:spPr>
      </p:pic>
      <p:sp>
        <p:nvSpPr>
          <p:cNvPr id="29" name="TextBox 28"/>
          <p:cNvSpPr txBox="1"/>
          <p:nvPr/>
        </p:nvSpPr>
        <p:spPr>
          <a:xfrm>
            <a:off x="792162" y="4559678"/>
            <a:ext cx="2557572" cy="1569660"/>
          </a:xfrm>
          <a:prstGeom prst="rect">
            <a:avLst/>
          </a:prstGeom>
          <a:noFill/>
        </p:spPr>
        <p:txBody>
          <a:bodyPr wrap="square" rtlCol="0">
            <a:spAutoFit/>
          </a:bodyPr>
          <a:lstStyle/>
          <a:p>
            <a:pPr algn="ctr"/>
            <a:r>
              <a:rPr lang="en-GB" sz="1600" dirty="0">
                <a:latin typeface="Twinkl" pitchFamily="2" charset="0"/>
              </a:rPr>
              <a:t>I think that this suitcase belongs to Queen Elizabeth II </a:t>
            </a:r>
            <a:r>
              <a:rPr lang="en-GB" sz="1600" b="1" dirty="0">
                <a:solidFill>
                  <a:schemeClr val="accent2"/>
                </a:solidFill>
                <a:latin typeface="Twinkl" pitchFamily="2" charset="0"/>
              </a:rPr>
              <a:t>because</a:t>
            </a:r>
            <a:r>
              <a:rPr lang="en-GB" sz="1600" dirty="0">
                <a:latin typeface="Twinkl" pitchFamily="2" charset="0"/>
              </a:rPr>
              <a:t> she wears a crown and her face is on both money and stamps.</a:t>
            </a:r>
          </a:p>
        </p:txBody>
      </p:sp>
      <p:sp>
        <p:nvSpPr>
          <p:cNvPr id="30" name="TextBox 29"/>
          <p:cNvSpPr txBox="1"/>
          <p:nvPr/>
        </p:nvSpPr>
        <p:spPr>
          <a:xfrm>
            <a:off x="3248698" y="4549045"/>
            <a:ext cx="2557572" cy="1569660"/>
          </a:xfrm>
          <a:prstGeom prst="rect">
            <a:avLst/>
          </a:prstGeom>
          <a:noFill/>
        </p:spPr>
        <p:txBody>
          <a:bodyPr wrap="square" rtlCol="0">
            <a:spAutoFit/>
          </a:bodyPr>
          <a:lstStyle/>
          <a:p>
            <a:pPr algn="ctr"/>
            <a:r>
              <a:rPr lang="en-GB" sz="1600" dirty="0">
                <a:latin typeface="Twinkl" pitchFamily="2" charset="0"/>
              </a:rPr>
              <a:t>I infer that this suitcase belongs to Mo Farah </a:t>
            </a:r>
            <a:r>
              <a:rPr lang="en-GB" sz="1600" b="1" dirty="0">
                <a:solidFill>
                  <a:schemeClr val="accent2"/>
                </a:solidFill>
                <a:latin typeface="Twinkl" pitchFamily="2" charset="0"/>
              </a:rPr>
              <a:t>because</a:t>
            </a:r>
            <a:r>
              <a:rPr lang="en-GB" sz="1600" dirty="0">
                <a:latin typeface="Twinkl" pitchFamily="2" charset="0"/>
              </a:rPr>
              <a:t> he is British and won lots of gold medals for running at the Rio Olympics.</a:t>
            </a:r>
          </a:p>
        </p:txBody>
      </p:sp>
      <p:sp>
        <p:nvSpPr>
          <p:cNvPr id="31" name="TextBox 30"/>
          <p:cNvSpPr txBox="1"/>
          <p:nvPr/>
        </p:nvSpPr>
        <p:spPr>
          <a:xfrm>
            <a:off x="5863167" y="4517148"/>
            <a:ext cx="2557572" cy="1569660"/>
          </a:xfrm>
          <a:prstGeom prst="rect">
            <a:avLst/>
          </a:prstGeom>
          <a:noFill/>
        </p:spPr>
        <p:txBody>
          <a:bodyPr wrap="square" rtlCol="0">
            <a:spAutoFit/>
          </a:bodyPr>
          <a:lstStyle/>
          <a:p>
            <a:pPr algn="ctr"/>
            <a:r>
              <a:rPr lang="en-GB" sz="1600" dirty="0">
                <a:latin typeface="Twinkl" pitchFamily="2" charset="0"/>
              </a:rPr>
              <a:t>From the items in the suitcase, I infer that it belongs to Goldilocks </a:t>
            </a:r>
            <a:r>
              <a:rPr lang="en-GB" sz="1600" b="1" dirty="0">
                <a:solidFill>
                  <a:schemeClr val="accent2"/>
                </a:solidFill>
                <a:latin typeface="Twinkl" pitchFamily="2" charset="0"/>
              </a:rPr>
              <a:t>because</a:t>
            </a:r>
            <a:r>
              <a:rPr lang="en-GB" sz="1600" dirty="0">
                <a:latin typeface="Twinkl" pitchFamily="2" charset="0"/>
              </a:rPr>
              <a:t> she ate the bears’ porridge and slept in their beds.</a:t>
            </a:r>
          </a:p>
        </p:txBody>
      </p:sp>
    </p:spTree>
    <p:extLst>
      <p:ext uri="{BB962C8B-B14F-4D97-AF65-F5344CB8AC3E}">
        <p14:creationId xmlns:p14="http://schemas.microsoft.com/office/powerpoint/2010/main" val="285270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5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25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378550" y="604302"/>
            <a:ext cx="445680" cy="421568"/>
          </a:xfrm>
          <a:prstGeom prst="flowChartDelay">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70854" y="604302"/>
            <a:ext cx="3984196" cy="4224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4</a:t>
            </a:r>
            <a:endParaRPr lang="en-GB" dirty="0">
              <a:solidFill>
                <a:schemeClr val="bg1"/>
              </a:solidFill>
            </a:endParaRPr>
          </a:p>
        </p:txBody>
      </p:sp>
      <p:sp>
        <p:nvSpPr>
          <p:cNvPr id="7" name="Rectangle 6"/>
          <p:cNvSpPr/>
          <p:nvPr/>
        </p:nvSpPr>
        <p:spPr>
          <a:xfrm>
            <a:off x="4535488" y="653344"/>
            <a:ext cx="4068762"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Grammar Focus – G2.1 &amp; 2.3: Statements and Commands.</a:t>
            </a:r>
          </a:p>
        </p:txBody>
      </p:sp>
      <p:sp>
        <p:nvSpPr>
          <p:cNvPr id="53" name="Title 20"/>
          <p:cNvSpPr txBox="1">
            <a:spLocks/>
          </p:cNvSpPr>
          <p:nvPr/>
        </p:nvSpPr>
        <p:spPr>
          <a:xfrm>
            <a:off x="792163" y="904500"/>
            <a:ext cx="75596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200" dirty="0">
                <a:latin typeface="Twinkl" pitchFamily="2" charset="0"/>
              </a:rPr>
              <a:t>Command or Statement?</a:t>
            </a:r>
          </a:p>
        </p:txBody>
      </p:sp>
      <p:sp>
        <p:nvSpPr>
          <p:cNvPr id="10" name="Rectangle 9"/>
          <p:cNvSpPr/>
          <p:nvPr/>
        </p:nvSpPr>
        <p:spPr>
          <a:xfrm>
            <a:off x="792162" y="1722434"/>
            <a:ext cx="7559675" cy="923330"/>
          </a:xfrm>
          <a:prstGeom prst="rect">
            <a:avLst/>
          </a:prstGeom>
        </p:spPr>
        <p:txBody>
          <a:bodyPr wrap="square">
            <a:spAutoFit/>
          </a:bodyPr>
          <a:lstStyle/>
          <a:p>
            <a:r>
              <a:rPr lang="en-GB" dirty="0">
                <a:latin typeface="Twinkl" pitchFamily="2" charset="0"/>
              </a:rPr>
              <a:t>Commander Cody and Statement </a:t>
            </a:r>
            <a:r>
              <a:rPr lang="en-GB" dirty="0" err="1">
                <a:latin typeface="Twinkl" pitchFamily="2" charset="0"/>
              </a:rPr>
              <a:t>Sadiya</a:t>
            </a:r>
            <a:r>
              <a:rPr lang="en-GB" dirty="0">
                <a:latin typeface="Twinkl" pitchFamily="2" charset="0"/>
              </a:rPr>
              <a:t> have dropped their sentences and they are all muddled up. Can you help them to decide if each sentence is a command or a statement? </a:t>
            </a:r>
          </a:p>
        </p:txBody>
      </p:sp>
      <p:sp>
        <p:nvSpPr>
          <p:cNvPr id="28" name="Rectangle 27"/>
          <p:cNvSpPr/>
          <p:nvPr/>
        </p:nvSpPr>
        <p:spPr>
          <a:xfrm>
            <a:off x="792162" y="5729549"/>
            <a:ext cx="7618670" cy="307777"/>
          </a:xfrm>
          <a:prstGeom prst="rect">
            <a:avLst/>
          </a:prstGeom>
        </p:spPr>
        <p:txBody>
          <a:bodyPr wrap="square">
            <a:spAutoFit/>
          </a:bodyPr>
          <a:lstStyle/>
          <a:p>
            <a:pPr algn="ctr"/>
            <a:r>
              <a:rPr lang="en-GB" sz="1400" b="1" dirty="0">
                <a:latin typeface="Twinkl" pitchFamily="2" charset="0"/>
              </a:rPr>
              <a:t>Challenge</a:t>
            </a:r>
            <a:r>
              <a:rPr lang="en-GB" sz="1400" dirty="0">
                <a:latin typeface="Twinkl" pitchFamily="2" charset="0"/>
              </a:rPr>
              <a:t>: Can you write three more sentences of each type to add to their collections?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721" y="3135666"/>
            <a:ext cx="728584" cy="203886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8582" y="3059668"/>
            <a:ext cx="723255" cy="2036047"/>
          </a:xfrm>
          <a:prstGeom prst="rect">
            <a:avLst/>
          </a:prstGeom>
        </p:spPr>
      </p:pic>
      <p:sp>
        <p:nvSpPr>
          <p:cNvPr id="6" name="Rectangle 5"/>
          <p:cNvSpPr/>
          <p:nvPr/>
        </p:nvSpPr>
        <p:spPr>
          <a:xfrm>
            <a:off x="792162" y="5227966"/>
            <a:ext cx="2077813" cy="369332"/>
          </a:xfrm>
          <a:prstGeom prst="rect">
            <a:avLst/>
          </a:prstGeom>
        </p:spPr>
        <p:txBody>
          <a:bodyPr wrap="none">
            <a:spAutoFit/>
          </a:bodyPr>
          <a:lstStyle/>
          <a:p>
            <a:r>
              <a:rPr lang="en-GB" dirty="0">
                <a:latin typeface="Twinkl" pitchFamily="50" charset="0"/>
              </a:rPr>
              <a:t>Commander Cody </a:t>
            </a:r>
            <a:endParaRPr lang="en-GB" dirty="0"/>
          </a:p>
        </p:txBody>
      </p:sp>
      <p:sp>
        <p:nvSpPr>
          <p:cNvPr id="29" name="Rectangle 28"/>
          <p:cNvSpPr/>
          <p:nvPr/>
        </p:nvSpPr>
        <p:spPr>
          <a:xfrm>
            <a:off x="6414773" y="5227966"/>
            <a:ext cx="1996059" cy="369332"/>
          </a:xfrm>
          <a:prstGeom prst="rect">
            <a:avLst/>
          </a:prstGeom>
        </p:spPr>
        <p:txBody>
          <a:bodyPr wrap="none">
            <a:spAutoFit/>
          </a:bodyPr>
          <a:lstStyle/>
          <a:p>
            <a:r>
              <a:rPr lang="en-GB" dirty="0">
                <a:latin typeface="Twinkl" pitchFamily="50" charset="0"/>
              </a:rPr>
              <a:t>Statement </a:t>
            </a:r>
            <a:r>
              <a:rPr lang="en-GB" dirty="0" err="1">
                <a:latin typeface="Twinkl" pitchFamily="50" charset="0"/>
              </a:rPr>
              <a:t>Sadiya</a:t>
            </a:r>
            <a:endParaRPr lang="en-GB" dirty="0"/>
          </a:p>
        </p:txBody>
      </p:sp>
      <p:sp>
        <p:nvSpPr>
          <p:cNvPr id="30" name="Rectangle 29"/>
          <p:cNvSpPr/>
          <p:nvPr/>
        </p:nvSpPr>
        <p:spPr>
          <a:xfrm>
            <a:off x="3655824" y="2697336"/>
            <a:ext cx="1708995" cy="5338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Twinkl" pitchFamily="50" charset="0"/>
                <a:ea typeface="Tahoma" pitchFamily="34" charset="0"/>
                <a:cs typeface="Tahoma" pitchFamily="34" charset="0"/>
              </a:rPr>
              <a:t>The playground floor is slippery.</a:t>
            </a:r>
          </a:p>
        </p:txBody>
      </p:sp>
      <p:sp>
        <p:nvSpPr>
          <p:cNvPr id="31" name="Rectangle 30"/>
          <p:cNvSpPr/>
          <p:nvPr/>
        </p:nvSpPr>
        <p:spPr>
          <a:xfrm>
            <a:off x="1640738" y="2695532"/>
            <a:ext cx="1909653" cy="5356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Some people say that cats have nine lives.</a:t>
            </a:r>
          </a:p>
        </p:txBody>
      </p:sp>
      <p:sp>
        <p:nvSpPr>
          <p:cNvPr id="32" name="Rectangle 31"/>
          <p:cNvSpPr/>
          <p:nvPr/>
        </p:nvSpPr>
        <p:spPr>
          <a:xfrm>
            <a:off x="3797133" y="3388363"/>
            <a:ext cx="1482532" cy="63277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My arm is itchy.</a:t>
            </a:r>
          </a:p>
        </p:txBody>
      </p:sp>
      <p:sp>
        <p:nvSpPr>
          <p:cNvPr id="33" name="Rectangle 32"/>
          <p:cNvSpPr/>
          <p:nvPr/>
        </p:nvSpPr>
        <p:spPr>
          <a:xfrm>
            <a:off x="1640621" y="4184520"/>
            <a:ext cx="1875617" cy="6667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Laura doesn’t like cheese.</a:t>
            </a:r>
          </a:p>
        </p:txBody>
      </p:sp>
      <p:sp>
        <p:nvSpPr>
          <p:cNvPr id="34" name="Rectangle 33"/>
          <p:cNvSpPr/>
          <p:nvPr/>
        </p:nvSpPr>
        <p:spPr>
          <a:xfrm>
            <a:off x="5780001" y="4178338"/>
            <a:ext cx="1497318" cy="6667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Open the window, Sarah.</a:t>
            </a:r>
          </a:p>
        </p:txBody>
      </p:sp>
      <p:sp>
        <p:nvSpPr>
          <p:cNvPr id="35" name="Rectangle 34"/>
          <p:cNvSpPr/>
          <p:nvPr/>
        </p:nvSpPr>
        <p:spPr>
          <a:xfrm>
            <a:off x="3278173" y="4938811"/>
            <a:ext cx="2501828" cy="6199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Rinse all of the shampoo out of your hair.</a:t>
            </a:r>
          </a:p>
        </p:txBody>
      </p:sp>
      <p:sp>
        <p:nvSpPr>
          <p:cNvPr id="36" name="Rectangle 35"/>
          <p:cNvSpPr/>
          <p:nvPr/>
        </p:nvSpPr>
        <p:spPr>
          <a:xfrm>
            <a:off x="1632607" y="3363418"/>
            <a:ext cx="1917784" cy="6667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“You need to go down the slide first.”</a:t>
            </a:r>
          </a:p>
        </p:txBody>
      </p:sp>
      <p:sp>
        <p:nvSpPr>
          <p:cNvPr id="37" name="Rectangle 36"/>
          <p:cNvSpPr/>
          <p:nvPr/>
        </p:nvSpPr>
        <p:spPr>
          <a:xfrm>
            <a:off x="5482694" y="2699765"/>
            <a:ext cx="1688122" cy="53063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Twinkl" pitchFamily="50" charset="0"/>
                <a:ea typeface="Tahoma" pitchFamily="34" charset="0"/>
                <a:cs typeface="Tahoma" pitchFamily="34" charset="0"/>
              </a:rPr>
              <a:t>Put your coat on, Samuel.</a:t>
            </a:r>
          </a:p>
        </p:txBody>
      </p:sp>
      <p:sp>
        <p:nvSpPr>
          <p:cNvPr id="38" name="Rectangle 37"/>
          <p:cNvSpPr/>
          <p:nvPr/>
        </p:nvSpPr>
        <p:spPr>
          <a:xfrm>
            <a:off x="3867501" y="4188224"/>
            <a:ext cx="1427257" cy="6667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A dog is chasing a bird.</a:t>
            </a:r>
          </a:p>
        </p:txBody>
      </p:sp>
      <p:sp>
        <p:nvSpPr>
          <p:cNvPr id="39" name="Rectangle 38"/>
          <p:cNvSpPr/>
          <p:nvPr/>
        </p:nvSpPr>
        <p:spPr>
          <a:xfrm>
            <a:off x="5624364" y="3390188"/>
            <a:ext cx="1659519" cy="6399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Spread the butter using a knife.</a:t>
            </a:r>
          </a:p>
        </p:txBody>
      </p:sp>
    </p:spTree>
    <p:extLst>
      <p:ext uri="{BB962C8B-B14F-4D97-AF65-F5344CB8AC3E}">
        <p14:creationId xmlns:p14="http://schemas.microsoft.com/office/powerpoint/2010/main" val="178828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378550" y="604302"/>
            <a:ext cx="445680" cy="421568"/>
          </a:xfrm>
          <a:prstGeom prst="flowChartDelay">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70854" y="604302"/>
            <a:ext cx="3984196" cy="4224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4</a:t>
            </a:r>
            <a:endParaRPr lang="en-GB" dirty="0">
              <a:solidFill>
                <a:schemeClr val="bg1"/>
              </a:solidFill>
            </a:endParaRPr>
          </a:p>
        </p:txBody>
      </p:sp>
      <p:sp>
        <p:nvSpPr>
          <p:cNvPr id="7" name="Rectangle 6"/>
          <p:cNvSpPr/>
          <p:nvPr/>
        </p:nvSpPr>
        <p:spPr>
          <a:xfrm>
            <a:off x="4535488" y="653344"/>
            <a:ext cx="4068762"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Grammar Focus – G2.1 &amp; 2.3: Statements and Commands.</a:t>
            </a:r>
          </a:p>
        </p:txBody>
      </p:sp>
      <p:sp>
        <p:nvSpPr>
          <p:cNvPr id="53" name="Title 20"/>
          <p:cNvSpPr txBox="1">
            <a:spLocks/>
          </p:cNvSpPr>
          <p:nvPr/>
        </p:nvSpPr>
        <p:spPr>
          <a:xfrm>
            <a:off x="792163" y="904500"/>
            <a:ext cx="75596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200" dirty="0">
                <a:latin typeface="Twinkl" pitchFamily="2" charset="0"/>
              </a:rPr>
              <a:t>Command or Statement? - Answers</a:t>
            </a:r>
          </a:p>
        </p:txBody>
      </p:sp>
      <p:sp>
        <p:nvSpPr>
          <p:cNvPr id="10" name="Rectangle 9"/>
          <p:cNvSpPr/>
          <p:nvPr/>
        </p:nvSpPr>
        <p:spPr>
          <a:xfrm>
            <a:off x="792162" y="1689960"/>
            <a:ext cx="7559675" cy="584775"/>
          </a:xfrm>
          <a:prstGeom prst="rect">
            <a:avLst/>
          </a:prstGeom>
        </p:spPr>
        <p:txBody>
          <a:bodyPr wrap="square">
            <a:spAutoFit/>
          </a:bodyPr>
          <a:lstStyle/>
          <a:p>
            <a:r>
              <a:rPr lang="en-GB" sz="1600" dirty="0">
                <a:latin typeface="Twinkl" pitchFamily="2" charset="0"/>
              </a:rPr>
              <a:t>Did you manage to return all of the sentences to Commander Cody and Statement </a:t>
            </a:r>
            <a:r>
              <a:rPr lang="en-GB" sz="1600" dirty="0" err="1">
                <a:latin typeface="Twinkl" pitchFamily="2" charset="0"/>
              </a:rPr>
              <a:t>Sadiya</a:t>
            </a:r>
            <a:r>
              <a:rPr lang="en-GB" sz="1600" dirty="0">
                <a:latin typeface="Twinkl" pitchFamily="2" charset="0"/>
              </a:rPr>
              <a:t>? Let’s find out.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721" y="2760264"/>
            <a:ext cx="728584" cy="203886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8582" y="2684266"/>
            <a:ext cx="723255" cy="2036047"/>
          </a:xfrm>
          <a:prstGeom prst="rect">
            <a:avLst/>
          </a:prstGeom>
        </p:spPr>
      </p:pic>
      <p:sp>
        <p:nvSpPr>
          <p:cNvPr id="6" name="Rectangle 5"/>
          <p:cNvSpPr/>
          <p:nvPr/>
        </p:nvSpPr>
        <p:spPr>
          <a:xfrm>
            <a:off x="792162" y="4852564"/>
            <a:ext cx="2077813" cy="369332"/>
          </a:xfrm>
          <a:prstGeom prst="rect">
            <a:avLst/>
          </a:prstGeom>
        </p:spPr>
        <p:txBody>
          <a:bodyPr wrap="none">
            <a:spAutoFit/>
          </a:bodyPr>
          <a:lstStyle/>
          <a:p>
            <a:r>
              <a:rPr lang="en-GB" dirty="0">
                <a:latin typeface="Twinkl" pitchFamily="50" charset="0"/>
              </a:rPr>
              <a:t>Commander Cody </a:t>
            </a:r>
            <a:endParaRPr lang="en-GB" dirty="0"/>
          </a:p>
        </p:txBody>
      </p:sp>
      <p:sp>
        <p:nvSpPr>
          <p:cNvPr id="29" name="Rectangle 28"/>
          <p:cNvSpPr/>
          <p:nvPr/>
        </p:nvSpPr>
        <p:spPr>
          <a:xfrm>
            <a:off x="6414773" y="4852564"/>
            <a:ext cx="1996059" cy="369332"/>
          </a:xfrm>
          <a:prstGeom prst="rect">
            <a:avLst/>
          </a:prstGeom>
        </p:spPr>
        <p:txBody>
          <a:bodyPr wrap="none">
            <a:spAutoFit/>
          </a:bodyPr>
          <a:lstStyle/>
          <a:p>
            <a:r>
              <a:rPr lang="en-GB" dirty="0">
                <a:latin typeface="Twinkl" pitchFamily="50" charset="0"/>
              </a:rPr>
              <a:t>Statement </a:t>
            </a:r>
            <a:r>
              <a:rPr lang="en-GB" dirty="0" err="1">
                <a:latin typeface="Twinkl" pitchFamily="50" charset="0"/>
              </a:rPr>
              <a:t>Sadiya</a:t>
            </a:r>
            <a:endParaRPr lang="en-GB" dirty="0"/>
          </a:p>
        </p:txBody>
      </p:sp>
      <p:sp>
        <p:nvSpPr>
          <p:cNvPr id="30" name="Rectangle 29"/>
          <p:cNvSpPr/>
          <p:nvPr/>
        </p:nvSpPr>
        <p:spPr>
          <a:xfrm>
            <a:off x="3655824" y="2321934"/>
            <a:ext cx="1708995" cy="5338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Twinkl" pitchFamily="50" charset="0"/>
                <a:ea typeface="Tahoma" pitchFamily="34" charset="0"/>
                <a:cs typeface="Tahoma" pitchFamily="34" charset="0"/>
              </a:rPr>
              <a:t>The playground floor is slippery.</a:t>
            </a:r>
          </a:p>
        </p:txBody>
      </p:sp>
      <p:sp>
        <p:nvSpPr>
          <p:cNvPr id="31" name="Rectangle 30"/>
          <p:cNvSpPr/>
          <p:nvPr/>
        </p:nvSpPr>
        <p:spPr>
          <a:xfrm>
            <a:off x="1640738" y="2320130"/>
            <a:ext cx="1909653" cy="5356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Some people say that cats have nine lives.</a:t>
            </a:r>
          </a:p>
        </p:txBody>
      </p:sp>
      <p:sp>
        <p:nvSpPr>
          <p:cNvPr id="32" name="Rectangle 31"/>
          <p:cNvSpPr/>
          <p:nvPr/>
        </p:nvSpPr>
        <p:spPr>
          <a:xfrm>
            <a:off x="3797133" y="3012961"/>
            <a:ext cx="1482532" cy="63277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My arm is itchy.</a:t>
            </a:r>
          </a:p>
        </p:txBody>
      </p:sp>
      <p:sp>
        <p:nvSpPr>
          <p:cNvPr id="33" name="Rectangle 32"/>
          <p:cNvSpPr/>
          <p:nvPr/>
        </p:nvSpPr>
        <p:spPr>
          <a:xfrm>
            <a:off x="1640621" y="3809118"/>
            <a:ext cx="1875617" cy="6667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Laura doesn’t like cheese.</a:t>
            </a:r>
          </a:p>
        </p:txBody>
      </p:sp>
      <p:sp>
        <p:nvSpPr>
          <p:cNvPr id="34" name="Rectangle 33"/>
          <p:cNvSpPr/>
          <p:nvPr/>
        </p:nvSpPr>
        <p:spPr>
          <a:xfrm>
            <a:off x="5780001" y="3802936"/>
            <a:ext cx="1497318" cy="6667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Open the window, Sarah.</a:t>
            </a:r>
          </a:p>
        </p:txBody>
      </p:sp>
      <p:sp>
        <p:nvSpPr>
          <p:cNvPr id="35" name="Rectangle 34"/>
          <p:cNvSpPr/>
          <p:nvPr/>
        </p:nvSpPr>
        <p:spPr>
          <a:xfrm>
            <a:off x="3278173" y="4563409"/>
            <a:ext cx="2501828" cy="6199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Rinse all of the shampoo out of your hair.</a:t>
            </a:r>
          </a:p>
        </p:txBody>
      </p:sp>
      <p:sp>
        <p:nvSpPr>
          <p:cNvPr id="36" name="Rectangle 35"/>
          <p:cNvSpPr/>
          <p:nvPr/>
        </p:nvSpPr>
        <p:spPr>
          <a:xfrm>
            <a:off x="1632607" y="2988016"/>
            <a:ext cx="1917784" cy="6667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“You need to go down the slide first.”</a:t>
            </a:r>
          </a:p>
        </p:txBody>
      </p:sp>
      <p:sp>
        <p:nvSpPr>
          <p:cNvPr id="37" name="Rectangle 36"/>
          <p:cNvSpPr/>
          <p:nvPr/>
        </p:nvSpPr>
        <p:spPr>
          <a:xfrm>
            <a:off x="5482694" y="2324363"/>
            <a:ext cx="1688122" cy="53063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Twinkl" pitchFamily="50" charset="0"/>
                <a:ea typeface="Tahoma" pitchFamily="34" charset="0"/>
                <a:cs typeface="Tahoma" pitchFamily="34" charset="0"/>
              </a:rPr>
              <a:t>Put your coat on, Samuel.</a:t>
            </a:r>
          </a:p>
        </p:txBody>
      </p:sp>
      <p:sp>
        <p:nvSpPr>
          <p:cNvPr id="38" name="Rectangle 37"/>
          <p:cNvSpPr/>
          <p:nvPr/>
        </p:nvSpPr>
        <p:spPr>
          <a:xfrm>
            <a:off x="3867501" y="3812822"/>
            <a:ext cx="1427257" cy="6667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A dog is chasing a bird.</a:t>
            </a:r>
          </a:p>
        </p:txBody>
      </p:sp>
      <p:sp>
        <p:nvSpPr>
          <p:cNvPr id="39" name="Rectangle 38"/>
          <p:cNvSpPr/>
          <p:nvPr/>
        </p:nvSpPr>
        <p:spPr>
          <a:xfrm>
            <a:off x="5624364" y="3014786"/>
            <a:ext cx="1659519" cy="6399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winkl" pitchFamily="50" charset="0"/>
                <a:ea typeface="Tahoma" pitchFamily="34" charset="0"/>
                <a:cs typeface="Tahoma" pitchFamily="34" charset="0"/>
              </a:rPr>
              <a:t>Spread the butter using a knife.</a:t>
            </a:r>
          </a:p>
        </p:txBody>
      </p:sp>
      <p:sp>
        <p:nvSpPr>
          <p:cNvPr id="25" name="TextBox 24"/>
          <p:cNvSpPr txBox="1"/>
          <p:nvPr/>
        </p:nvSpPr>
        <p:spPr>
          <a:xfrm>
            <a:off x="801114" y="5396939"/>
            <a:ext cx="3554629" cy="738664"/>
          </a:xfrm>
          <a:prstGeom prst="rect">
            <a:avLst/>
          </a:prstGeom>
          <a:noFill/>
        </p:spPr>
        <p:txBody>
          <a:bodyPr wrap="square" rtlCol="0">
            <a:spAutoFit/>
          </a:bodyPr>
          <a:lstStyle/>
          <a:p>
            <a:pPr algn="ctr"/>
            <a:r>
              <a:rPr lang="en-GB" sz="1400" b="1" dirty="0">
                <a:solidFill>
                  <a:schemeClr val="accent6"/>
                </a:solidFill>
                <a:latin typeface="Twinkl" pitchFamily="50" charset="0"/>
              </a:rPr>
              <a:t>Tuck your chair underneath the table.</a:t>
            </a:r>
          </a:p>
          <a:p>
            <a:pPr algn="ctr"/>
            <a:r>
              <a:rPr lang="en-GB" sz="1400" b="1" dirty="0">
                <a:solidFill>
                  <a:schemeClr val="accent6"/>
                </a:solidFill>
                <a:latin typeface="Twinkl" pitchFamily="50" charset="0"/>
              </a:rPr>
              <a:t>Listen to me when I’m speaking to you.</a:t>
            </a:r>
          </a:p>
          <a:p>
            <a:pPr algn="ctr"/>
            <a:r>
              <a:rPr lang="en-GB" sz="1400" b="1" dirty="0">
                <a:solidFill>
                  <a:schemeClr val="accent6"/>
                </a:solidFill>
                <a:latin typeface="Twinkl" pitchFamily="50" charset="0"/>
              </a:rPr>
              <a:t>Make sure you eat all of your lunch.</a:t>
            </a:r>
          </a:p>
        </p:txBody>
      </p:sp>
      <p:sp>
        <p:nvSpPr>
          <p:cNvPr id="26" name="TextBox 25"/>
          <p:cNvSpPr txBox="1"/>
          <p:nvPr/>
        </p:nvSpPr>
        <p:spPr>
          <a:xfrm>
            <a:off x="4824229" y="5396939"/>
            <a:ext cx="3527607" cy="738664"/>
          </a:xfrm>
          <a:prstGeom prst="rect">
            <a:avLst/>
          </a:prstGeom>
          <a:noFill/>
        </p:spPr>
        <p:txBody>
          <a:bodyPr wrap="square" rtlCol="0">
            <a:spAutoFit/>
          </a:bodyPr>
          <a:lstStyle/>
          <a:p>
            <a:pPr algn="ctr"/>
            <a:r>
              <a:rPr lang="en-GB" sz="1400" b="1" dirty="0">
                <a:solidFill>
                  <a:schemeClr val="accent6"/>
                </a:solidFill>
                <a:latin typeface="Twinkl" pitchFamily="50" charset="0"/>
              </a:rPr>
              <a:t>The chair is tucked underneath the table.</a:t>
            </a:r>
          </a:p>
          <a:p>
            <a:pPr algn="ctr"/>
            <a:r>
              <a:rPr lang="en-GB" sz="1400" b="1" dirty="0">
                <a:solidFill>
                  <a:schemeClr val="accent6"/>
                </a:solidFill>
                <a:latin typeface="Twinkl" pitchFamily="50" charset="0"/>
              </a:rPr>
              <a:t>Gill listened when </a:t>
            </a:r>
            <a:r>
              <a:rPr lang="en-GB" sz="1400" b="1" dirty="0" err="1">
                <a:solidFill>
                  <a:schemeClr val="accent6"/>
                </a:solidFill>
                <a:latin typeface="Twinkl" pitchFamily="50" charset="0"/>
              </a:rPr>
              <a:t>Zayn</a:t>
            </a:r>
            <a:r>
              <a:rPr lang="en-GB" sz="1400" b="1" dirty="0">
                <a:solidFill>
                  <a:schemeClr val="accent6"/>
                </a:solidFill>
                <a:latin typeface="Twinkl" pitchFamily="50" charset="0"/>
              </a:rPr>
              <a:t> spoke to her.</a:t>
            </a:r>
          </a:p>
          <a:p>
            <a:pPr algn="ctr"/>
            <a:r>
              <a:rPr lang="en-GB" sz="1400" b="1" dirty="0">
                <a:solidFill>
                  <a:schemeClr val="accent6"/>
                </a:solidFill>
                <a:latin typeface="Twinkl" pitchFamily="50" charset="0"/>
              </a:rPr>
              <a:t>I ate all of my lunch.</a:t>
            </a:r>
          </a:p>
        </p:txBody>
      </p:sp>
    </p:spTree>
    <p:extLst>
      <p:ext uri="{BB962C8B-B14F-4D97-AF65-F5344CB8AC3E}">
        <p14:creationId xmlns:p14="http://schemas.microsoft.com/office/powerpoint/2010/main" val="85118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452 -0.003 L 0.59636 0.13866 " pathEditMode="relative" rAng="0" ptsTypes="AA">
                                      <p:cBhvr>
                                        <p:cTn id="6" dur="2000" fill="hold"/>
                                        <p:tgtEl>
                                          <p:spTgt spid="31"/>
                                        </p:tgtEl>
                                        <p:attrNameLst>
                                          <p:attrName>ppt_x</p:attrName>
                                          <p:attrName>ppt_y</p:attrName>
                                        </p:attrNameLst>
                                      </p:cBhvr>
                                      <p:rCtr x="29583" y="7083"/>
                                    </p:animMotion>
                                  </p:childTnLst>
                                  <p:subTnLst>
                                    <p:set>
                                      <p:cBhvr override="childStyle">
                                        <p:cTn dur="1" fill="hold" display="0" masterRel="sameClick" afterEffect="1">
                                          <p:stCondLst>
                                            <p:cond evt="end" delay="0">
                                              <p:tn val="5"/>
                                            </p:cond>
                                          </p:stCondLst>
                                        </p:cTn>
                                        <p:tgtEl>
                                          <p:spTgt spid="3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052 -0.00463 L 0.37795 0.13842 " pathEditMode="relative" rAng="0" ptsTypes="AA">
                                      <p:cBhvr>
                                        <p:cTn id="10" dur="2000" fill="hold"/>
                                        <p:tgtEl>
                                          <p:spTgt spid="30"/>
                                        </p:tgtEl>
                                        <p:attrNameLst>
                                          <p:attrName>ppt_x</p:attrName>
                                          <p:attrName>ppt_y</p:attrName>
                                        </p:attrNameLst>
                                      </p:cBhvr>
                                      <p:rCtr x="18924" y="7153"/>
                                    </p:animMotion>
                                  </p:childTnLst>
                                  <p:subTnLst>
                                    <p:set>
                                      <p:cBhvr override="childStyle">
                                        <p:cTn dur="1" fill="hold" display="0" masterRel="sameClick" afterEffect="1">
                                          <p:stCondLst>
                                            <p:cond evt="end" delay="0">
                                              <p:tn val="9"/>
                                            </p:cond>
                                          </p:stCondLst>
                                        </p:cTn>
                                        <p:tgtEl>
                                          <p:spTgt spid="3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0087 -0.00486 L -0.56302 0.1574 " pathEditMode="relative" rAng="0" ptsTypes="AA">
                                      <p:cBhvr>
                                        <p:cTn id="14" dur="2000" fill="hold"/>
                                        <p:tgtEl>
                                          <p:spTgt spid="37"/>
                                        </p:tgtEl>
                                        <p:attrNameLst>
                                          <p:attrName>ppt_x</p:attrName>
                                          <p:attrName>ppt_y</p:attrName>
                                        </p:attrNameLst>
                                      </p:cBhvr>
                                      <p:rCtr x="-28194" y="8102"/>
                                    </p:animMotion>
                                  </p:childTnLst>
                                  <p:subTnLst>
                                    <p:set>
                                      <p:cBhvr override="childStyle">
                                        <p:cTn dur="1" fill="hold" display="0" masterRel="sameClick" afterEffect="1">
                                          <p:stCondLst>
                                            <p:cond evt="end" delay="0">
                                              <p:tn val="13"/>
                                            </p:cond>
                                          </p:stCondLst>
                                        </p:cTn>
                                        <p:tgtEl>
                                          <p:spTgt spid="3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139 -0.00695 L -0.15729 0.04954 " pathEditMode="relative" rAng="0" ptsTypes="AA">
                                      <p:cBhvr>
                                        <p:cTn id="18" dur="2000" fill="hold"/>
                                        <p:tgtEl>
                                          <p:spTgt spid="36"/>
                                        </p:tgtEl>
                                        <p:attrNameLst>
                                          <p:attrName>ppt_x</p:attrName>
                                          <p:attrName>ppt_y</p:attrName>
                                        </p:attrNameLst>
                                      </p:cBhvr>
                                      <p:rCtr x="-7934" y="2824"/>
                                    </p:animMotion>
                                  </p:childTnLst>
                                  <p:subTnLst>
                                    <p:set>
                                      <p:cBhvr override="childStyle">
                                        <p:cTn dur="1" fill="hold" display="0" masterRel="sameClick" afterEffect="1">
                                          <p:stCondLst>
                                            <p:cond evt="end" delay="0">
                                              <p:tn val="17"/>
                                            </p:cond>
                                          </p:stCondLst>
                                        </p:cTn>
                                        <p:tgtEl>
                                          <p:spTgt spid="3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0191 -0.0007 L 0.38559 0.02801 " pathEditMode="relative" rAng="0" ptsTypes="AA">
                                      <p:cBhvr>
                                        <p:cTn id="22" dur="2000" fill="hold"/>
                                        <p:tgtEl>
                                          <p:spTgt spid="32"/>
                                        </p:tgtEl>
                                        <p:attrNameLst>
                                          <p:attrName>ppt_x</p:attrName>
                                          <p:attrName>ppt_y</p:attrName>
                                        </p:attrNameLst>
                                      </p:cBhvr>
                                      <p:rCtr x="19184" y="1435"/>
                                    </p:animMotion>
                                  </p:childTnLst>
                                  <p:subTnLst>
                                    <p:set>
                                      <p:cBhvr override="childStyle">
                                        <p:cTn dur="1" fill="hold" display="0" masterRel="sameClick" afterEffect="1">
                                          <p:stCondLst>
                                            <p:cond evt="end" delay="0">
                                              <p:tn val="21"/>
                                            </p:cond>
                                          </p:stCondLst>
                                        </p:cTn>
                                        <p:tgtEl>
                                          <p:spTgt spid="3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0243 -0.00393 L -0.57066 0.0537 " pathEditMode="relative" rAng="0" ptsTypes="AA">
                                      <p:cBhvr>
                                        <p:cTn id="26" dur="2000" fill="hold"/>
                                        <p:tgtEl>
                                          <p:spTgt spid="39"/>
                                        </p:tgtEl>
                                        <p:attrNameLst>
                                          <p:attrName>ppt_x</p:attrName>
                                          <p:attrName>ppt_y</p:attrName>
                                        </p:attrNameLst>
                                      </p:cBhvr>
                                      <p:rCtr x="-28663" y="2870"/>
                                    </p:animMotion>
                                  </p:childTnLst>
                                  <p:subTnLst>
                                    <p:set>
                                      <p:cBhvr override="childStyle">
                                        <p:cTn dur="1" fill="hold" display="0" masterRel="sameClick" afterEffect="1">
                                          <p:stCondLst>
                                            <p:cond evt="end" delay="0">
                                              <p:tn val="25"/>
                                            </p:cond>
                                          </p:stCondLst>
                                        </p:cTn>
                                        <p:tgtEl>
                                          <p:spTgt spid="3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00086 -0.00301 L 0.59289 -0.08704 " pathEditMode="relative" rAng="0" ptsTypes="AA">
                                      <p:cBhvr>
                                        <p:cTn id="30" dur="2000" fill="hold"/>
                                        <p:tgtEl>
                                          <p:spTgt spid="33"/>
                                        </p:tgtEl>
                                        <p:attrNameLst>
                                          <p:attrName>ppt_x</p:attrName>
                                          <p:attrName>ppt_y</p:attrName>
                                        </p:attrNameLst>
                                      </p:cBhvr>
                                      <p:rCtr x="29688" y="-4213"/>
                                    </p:animMotion>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0087 -0.00093 L 0.37205 -0.08264 " pathEditMode="relative" rAng="0" ptsTypes="AA">
                                      <p:cBhvr>
                                        <p:cTn id="34" dur="2000" fill="hold"/>
                                        <p:tgtEl>
                                          <p:spTgt spid="38"/>
                                        </p:tgtEl>
                                        <p:attrNameLst>
                                          <p:attrName>ppt_x</p:attrName>
                                          <p:attrName>ppt_y</p:attrName>
                                        </p:attrNameLst>
                                      </p:cBhvr>
                                      <p:rCtr x="18646" y="-4097"/>
                                    </p:animMotion>
                                  </p:childTnLst>
                                  <p:subTnLst>
                                    <p:set>
                                      <p:cBhvr override="childStyle">
                                        <p:cTn dur="1" fill="hold" display="0" masterRel="sameClick" afterEffect="1">
                                          <p:stCondLst>
                                            <p:cond evt="end" delay="0">
                                              <p:tn val="33"/>
                                            </p:cond>
                                          </p:stCondLst>
                                        </p:cTn>
                                        <p:tgtEl>
                                          <p:spTgt spid="3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0052 -0.00093 L -0.5842 -0.0669 " pathEditMode="relative" rAng="0" ptsTypes="AA">
                                      <p:cBhvr>
                                        <p:cTn id="38" dur="2000" fill="hold"/>
                                        <p:tgtEl>
                                          <p:spTgt spid="34"/>
                                        </p:tgtEl>
                                        <p:attrNameLst>
                                          <p:attrName>ppt_x</p:attrName>
                                          <p:attrName>ppt_y</p:attrName>
                                        </p:attrNameLst>
                                      </p:cBhvr>
                                      <p:rCtr x="-29236" y="-3310"/>
                                    </p:animMotion>
                                  </p:childTnLst>
                                  <p:subTnLst>
                                    <p:set>
                                      <p:cBhvr override="childStyle">
                                        <p:cTn dur="1" fill="hold" display="0" masterRel="sameClick" afterEffect="1">
                                          <p:stCondLst>
                                            <p:cond evt="end" delay="0">
                                              <p:tn val="37"/>
                                            </p:cond>
                                          </p:stCondLst>
                                        </p:cTn>
                                        <p:tgtEl>
                                          <p:spTgt spid="34"/>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0.00469 -0.00255 L -0.36111 -0.17431 " pathEditMode="relative" rAng="0" ptsTypes="AA">
                                      <p:cBhvr>
                                        <p:cTn id="42" dur="2000" fill="hold"/>
                                        <p:tgtEl>
                                          <p:spTgt spid="35"/>
                                        </p:tgtEl>
                                        <p:attrNameLst>
                                          <p:attrName>ppt_x</p:attrName>
                                          <p:attrName>ppt_y</p:attrName>
                                        </p:attrNameLst>
                                      </p:cBhvr>
                                      <p:rCtr x="-18299" y="-8588"/>
                                    </p:animMotion>
                                  </p:childTnLst>
                                  <p:subTnLst>
                                    <p:set>
                                      <p:cBhvr override="childStyle">
                                        <p:cTn dur="1" fill="hold" display="0" masterRel="sameClick" afterEffect="1">
                                          <p:stCondLst>
                                            <p:cond evt="end" delay="0">
                                              <p:tn val="41"/>
                                            </p:cond>
                                          </p:stCondLst>
                                        </p:cTn>
                                        <p:tgtEl>
                                          <p:spTgt spid="35"/>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25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25" grpId="0"/>
      <p:bldP spid="2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328</TotalTime>
  <Words>1582</Words>
  <Application>Microsoft Office PowerPoint</Application>
  <PresentationFormat>On-screen Show (4:3)</PresentationFormat>
  <Paragraphs>363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Twinkl</vt:lpstr>
      <vt:lpstr>Tahoma</vt:lpstr>
      <vt:lpstr>Twinkl SemiBold</vt:lpstr>
      <vt:lpstr>Sassoon Infant Rg</vt:lpstr>
      <vt:lpstr>Calibri</vt:lpstr>
      <vt:lpstr>Arial</vt:lpstr>
      <vt:lpstr>Office Theme</vt:lpstr>
      <vt:lpstr>PowerPoint Presentation</vt:lpstr>
      <vt:lpstr>Common Exception Cross Word</vt:lpstr>
      <vt:lpstr>Common Exception Cross Word -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Sarah West</cp:lastModifiedBy>
  <cp:revision>65</cp:revision>
  <dcterms:created xsi:type="dcterms:W3CDTF">2017-03-15T10:41:38Z</dcterms:created>
  <dcterms:modified xsi:type="dcterms:W3CDTF">2020-05-22T12:13:42Z</dcterms:modified>
</cp:coreProperties>
</file>