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9" r:id="rId2"/>
    <p:sldId id="267" r:id="rId3"/>
    <p:sldId id="275" r:id="rId4"/>
    <p:sldId id="276" r:id="rId5"/>
    <p:sldId id="287" r:id="rId6"/>
    <p:sldId id="274" r:id="rId7"/>
    <p:sldId id="277" r:id="rId8"/>
    <p:sldId id="278" r:id="rId9"/>
    <p:sldId id="279" r:id="rId10"/>
    <p:sldId id="288" r:id="rId11"/>
    <p:sldId id="289" r:id="rId1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32"/>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88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txBox="1">
            <a:spLocks/>
          </p:cNvSpPr>
          <p:nvPr/>
        </p:nvSpPr>
        <p:spPr>
          <a:xfrm>
            <a:off x="4037058" y="22766"/>
            <a:ext cx="2266421" cy="720887"/>
          </a:xfrm>
          <a:prstGeom prst="rect">
            <a:avLst/>
          </a:prstGeom>
        </p:spPr>
        <p:txBody>
          <a:bodyPr vert="horz" lIns="91522" tIns="45761" rIns="91522" bIns="45761"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t>Strategic Governors Meeting</a:t>
            </a:r>
          </a:p>
          <a:p>
            <a:pPr algn="r"/>
            <a:fld id="{AE5D716C-90A7-4B99-B0A3-808000BF6783}" type="datetimeFigureOut">
              <a:rPr lang="en-GB"/>
              <a:pPr algn="r"/>
              <a:t>12/11/2020</a:t>
            </a:fld>
            <a:endParaRPr lang="en-GB" dirty="0"/>
          </a:p>
          <a:p>
            <a:pPr algn="r"/>
            <a:endParaRPr lang="en-GB" dirty="0"/>
          </a:p>
        </p:txBody>
      </p:sp>
      <p:sp>
        <p:nvSpPr>
          <p:cNvPr id="7" name="Date Placeholder 2"/>
          <p:cNvSpPr txBox="1">
            <a:spLocks/>
          </p:cNvSpPr>
          <p:nvPr/>
        </p:nvSpPr>
        <p:spPr>
          <a:xfrm>
            <a:off x="3407683" y="134965"/>
            <a:ext cx="2946347" cy="496491"/>
          </a:xfrm>
          <a:prstGeom prst="rect">
            <a:avLst/>
          </a:prstGeom>
        </p:spPr>
        <p:txBody>
          <a:bodyPr vert="horz" lIns="91522" tIns="45761" rIns="91522" bIns="45761" rtlCol="0" anchor="ctr"/>
          <a:lstStyle>
            <a:defPPr>
              <a:defRPr lang="en-US"/>
            </a:defPPr>
            <a:lvl1pPr marL="0" algn="r"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8" name="Slide Number Placeholder 6"/>
          <p:cNvSpPr txBox="1">
            <a:spLocks/>
          </p:cNvSpPr>
          <p:nvPr/>
        </p:nvSpPr>
        <p:spPr>
          <a:xfrm>
            <a:off x="1926458" y="9399979"/>
            <a:ext cx="2946347" cy="496491"/>
          </a:xfrm>
          <a:prstGeom prst="rect">
            <a:avLst/>
          </a:prstGeom>
        </p:spPr>
        <p:txBody>
          <a:bodyPr vert="horz" lIns="91522" tIns="45761" rIns="91522" bIns="45761" rtlCol="0" anchor="b"/>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C3FAD8-9E4B-4B97-8241-B1F1A68CBFE9}" type="slidenum">
              <a:rPr lang="en-GB" smtClean="0"/>
              <a:pPr/>
              <a:t>‹#›</a:t>
            </a:fld>
            <a:endParaRPr lang="en-GB"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76635" y="89993"/>
            <a:ext cx="381182" cy="464760"/>
          </a:xfrm>
          <a:prstGeom prst="rect">
            <a:avLst/>
          </a:prstGeom>
        </p:spPr>
      </p:pic>
    </p:spTree>
    <p:extLst>
      <p:ext uri="{BB962C8B-B14F-4D97-AF65-F5344CB8AC3E}">
        <p14:creationId xmlns:p14="http://schemas.microsoft.com/office/powerpoint/2010/main" val="1943550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89351" y="71007"/>
            <a:ext cx="2266421" cy="496491"/>
          </a:xfrm>
          <a:prstGeom prst="rect">
            <a:avLst/>
          </a:prstGeom>
        </p:spPr>
        <p:txBody>
          <a:bodyPr vert="horz" lIns="91522" tIns="45761" rIns="91522" bIns="45761" rtlCol="0" anchor="ctr"/>
          <a:lstStyle>
            <a:lvl1pPr algn="l">
              <a:defRPr sz="1200" b="1"/>
            </a:lvl1pPr>
          </a:lstStyle>
          <a:p>
            <a:r>
              <a:rPr lang="en-GB" dirty="0"/>
              <a:t>Strategic Governors Meeting</a:t>
            </a:r>
          </a:p>
        </p:txBody>
      </p:sp>
      <p:sp>
        <p:nvSpPr>
          <p:cNvPr id="3" name="Date Placeholder 2"/>
          <p:cNvSpPr>
            <a:spLocks noGrp="1"/>
          </p:cNvSpPr>
          <p:nvPr>
            <p:ph type="dt" idx="1"/>
          </p:nvPr>
        </p:nvSpPr>
        <p:spPr>
          <a:xfrm>
            <a:off x="3851343" y="62877"/>
            <a:ext cx="2946347" cy="496491"/>
          </a:xfrm>
          <a:prstGeom prst="rect">
            <a:avLst/>
          </a:prstGeom>
        </p:spPr>
        <p:txBody>
          <a:bodyPr vert="horz" lIns="91522" tIns="45761" rIns="91522" bIns="45761" rtlCol="0" anchor="ctr"/>
          <a:lstStyle>
            <a:lvl1pPr algn="r">
              <a:defRPr sz="1200" b="1"/>
            </a:lvl1pPr>
          </a:lstStyle>
          <a:p>
            <a:fld id="{AE5D716C-90A7-4B99-B0A3-808000BF6783}" type="datetimeFigureOut">
              <a:rPr lang="en-GB" smtClean="0"/>
              <a:pPr/>
              <a:t>12/11/2020</a:t>
            </a:fld>
            <a:endParaRPr lang="en-GB" dirty="0"/>
          </a:p>
        </p:txBody>
      </p:sp>
      <p:sp>
        <p:nvSpPr>
          <p:cNvPr id="4" name="Slide Image Placeholder 3"/>
          <p:cNvSpPr>
            <a:spLocks noGrp="1" noRot="1" noChangeAspect="1"/>
          </p:cNvSpPr>
          <p:nvPr>
            <p:ph type="sldImg" idx="2"/>
          </p:nvPr>
        </p:nvSpPr>
        <p:spPr>
          <a:xfrm>
            <a:off x="917575" y="746125"/>
            <a:ext cx="4964113" cy="3722688"/>
          </a:xfrm>
          <a:prstGeom prst="rect">
            <a:avLst/>
          </a:prstGeom>
          <a:noFill/>
          <a:ln w="12700">
            <a:solidFill>
              <a:prstClr val="black"/>
            </a:solidFill>
          </a:ln>
        </p:spPr>
        <p:txBody>
          <a:bodyPr vert="horz" lIns="91522" tIns="45761" rIns="91522" bIns="45761" rtlCol="0" anchor="ctr"/>
          <a:lstStyle/>
          <a:p>
            <a:endParaRPr lang="en-GB"/>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1522" tIns="45761" rIns="91522" bIns="4576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1926458" y="9399979"/>
            <a:ext cx="2946347" cy="496491"/>
          </a:xfrm>
          <a:prstGeom prst="rect">
            <a:avLst/>
          </a:prstGeom>
        </p:spPr>
        <p:txBody>
          <a:bodyPr vert="horz" lIns="91522" tIns="45761" rIns="91522" bIns="45761" rtlCol="0" anchor="b"/>
          <a:lstStyle>
            <a:lvl1pPr algn="ctr">
              <a:defRPr sz="1200"/>
            </a:lvl1pPr>
          </a:lstStyle>
          <a:p>
            <a:fld id="{54C3FAD8-9E4B-4B97-8241-B1F1A68CBFE9}" type="slidenum">
              <a:rPr lang="en-GB" smtClean="0"/>
              <a:pPr/>
              <a:t>‹#›</a:t>
            </a:fld>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86" y="134965"/>
            <a:ext cx="381182" cy="464760"/>
          </a:xfrm>
          <a:prstGeom prst="rect">
            <a:avLst/>
          </a:prstGeom>
        </p:spPr>
      </p:pic>
    </p:spTree>
    <p:extLst>
      <p:ext uri="{BB962C8B-B14F-4D97-AF65-F5344CB8AC3E}">
        <p14:creationId xmlns:p14="http://schemas.microsoft.com/office/powerpoint/2010/main" val="423498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1</a:t>
            </a:fld>
            <a:endParaRPr lang="en-GB" dirty="0"/>
          </a:p>
        </p:txBody>
      </p:sp>
    </p:spTree>
    <p:extLst>
      <p:ext uri="{BB962C8B-B14F-4D97-AF65-F5344CB8AC3E}">
        <p14:creationId xmlns:p14="http://schemas.microsoft.com/office/powerpoint/2010/main" val="2230330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C3FAD8-9E4B-4B97-8241-B1F1A68CBFE9}" type="slidenum">
              <a:rPr lang="en-GB" smtClean="0"/>
              <a:pPr/>
              <a:t>10</a:t>
            </a:fld>
            <a:endParaRPr lang="en-GB"/>
          </a:p>
        </p:txBody>
      </p:sp>
    </p:spTree>
    <p:extLst>
      <p:ext uri="{BB962C8B-B14F-4D97-AF65-F5344CB8AC3E}">
        <p14:creationId xmlns:p14="http://schemas.microsoft.com/office/powerpoint/2010/main" val="2444833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C3FAD8-9E4B-4B97-8241-B1F1A68CBFE9}" type="slidenum">
              <a:rPr lang="en-GB" smtClean="0"/>
              <a:pPr/>
              <a:t>11</a:t>
            </a:fld>
            <a:endParaRPr lang="en-GB"/>
          </a:p>
        </p:txBody>
      </p:sp>
    </p:spTree>
    <p:extLst>
      <p:ext uri="{BB962C8B-B14F-4D97-AF65-F5344CB8AC3E}">
        <p14:creationId xmlns:p14="http://schemas.microsoft.com/office/powerpoint/2010/main" val="3104819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2</a:t>
            </a:fld>
            <a:endParaRPr lang="en-GB" dirty="0"/>
          </a:p>
        </p:txBody>
      </p:sp>
    </p:spTree>
    <p:extLst>
      <p:ext uri="{BB962C8B-B14F-4D97-AF65-F5344CB8AC3E}">
        <p14:creationId xmlns:p14="http://schemas.microsoft.com/office/powerpoint/2010/main" val="2096187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C3FAD8-9E4B-4B97-8241-B1F1A68CBFE9}" type="slidenum">
              <a:rPr lang="en-GB" smtClean="0"/>
              <a:pPr/>
              <a:t>3</a:t>
            </a:fld>
            <a:endParaRPr lang="en-GB"/>
          </a:p>
        </p:txBody>
      </p:sp>
    </p:spTree>
    <p:extLst>
      <p:ext uri="{BB962C8B-B14F-4D97-AF65-F5344CB8AC3E}">
        <p14:creationId xmlns:p14="http://schemas.microsoft.com/office/powerpoint/2010/main" val="3524830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4</a:t>
            </a:fld>
            <a:endParaRPr lang="en-GB" dirty="0"/>
          </a:p>
        </p:txBody>
      </p:sp>
    </p:spTree>
    <p:extLst>
      <p:ext uri="{BB962C8B-B14F-4D97-AF65-F5344CB8AC3E}">
        <p14:creationId xmlns:p14="http://schemas.microsoft.com/office/powerpoint/2010/main" val="1786615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5</a:t>
            </a:fld>
            <a:endParaRPr lang="en-GB" dirty="0"/>
          </a:p>
        </p:txBody>
      </p:sp>
    </p:spTree>
    <p:extLst>
      <p:ext uri="{BB962C8B-B14F-4D97-AF65-F5344CB8AC3E}">
        <p14:creationId xmlns:p14="http://schemas.microsoft.com/office/powerpoint/2010/main" val="2730298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6</a:t>
            </a:fld>
            <a:endParaRPr lang="en-GB" dirty="0"/>
          </a:p>
        </p:txBody>
      </p:sp>
    </p:spTree>
    <p:extLst>
      <p:ext uri="{BB962C8B-B14F-4D97-AF65-F5344CB8AC3E}">
        <p14:creationId xmlns:p14="http://schemas.microsoft.com/office/powerpoint/2010/main" val="1749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7</a:t>
            </a:fld>
            <a:endParaRPr lang="en-GB" dirty="0"/>
          </a:p>
        </p:txBody>
      </p:sp>
    </p:spTree>
    <p:extLst>
      <p:ext uri="{BB962C8B-B14F-4D97-AF65-F5344CB8AC3E}">
        <p14:creationId xmlns:p14="http://schemas.microsoft.com/office/powerpoint/2010/main" val="3621199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8</a:t>
            </a:fld>
            <a:endParaRPr lang="en-GB" dirty="0"/>
          </a:p>
        </p:txBody>
      </p:sp>
    </p:spTree>
    <p:extLst>
      <p:ext uri="{BB962C8B-B14F-4D97-AF65-F5344CB8AC3E}">
        <p14:creationId xmlns:p14="http://schemas.microsoft.com/office/powerpoint/2010/main" val="2711646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C3FAD8-9E4B-4B97-8241-B1F1A68CBFE9}" type="slidenum">
              <a:rPr lang="en-GB" smtClean="0"/>
              <a:pPr/>
              <a:t>9</a:t>
            </a:fld>
            <a:endParaRPr lang="en-GB" dirty="0"/>
          </a:p>
        </p:txBody>
      </p:sp>
    </p:spTree>
    <p:extLst>
      <p:ext uri="{BB962C8B-B14F-4D97-AF65-F5344CB8AC3E}">
        <p14:creationId xmlns:p14="http://schemas.microsoft.com/office/powerpoint/2010/main" val="573965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899592" y="2276872"/>
            <a:ext cx="7772400" cy="1470025"/>
          </a:xfrm>
        </p:spPr>
        <p:txBody>
          <a:bodyPr/>
          <a:lstStyle>
            <a:lvl1pPr>
              <a:defRPr>
                <a:solidFill>
                  <a:schemeClr val="bg1"/>
                </a:solidFill>
              </a:defRPr>
            </a:lvl1pPr>
          </a:lstStyle>
          <a:p>
            <a:r>
              <a:rPr lang="en-US" dirty="0"/>
              <a:t>TITLE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8DAA5-8246-4190-B0B5-B9222A687A88}" type="slidenum">
              <a:rPr lang="en-GB" smtClean="0"/>
              <a:pPr/>
              <a:t>‹#›</a:t>
            </a:fld>
            <a:endParaRPr lang="en-GB"/>
          </a:p>
        </p:txBody>
      </p:sp>
      <p:sp>
        <p:nvSpPr>
          <p:cNvPr id="12290" name="AutoShape 2" descr="https://mail.lgflmail.org/owa/attachment.ashx?id=RgAAAACTuTQCpxaOSbzsSEW6FCFfBwC7tZ2Aiw%2fgTb7rKYXWJAbHADZl%2fU5xAAB5d9h%2bQoX3TpOcUkQdx4cOAAAAAWTqAAAJ&amp;attcnt=1&amp;attid0=BAABAAAA&amp;attcid0=7F4BDDC4-3FC0-4A63-A994-E6483AEAA1DD%40default"/>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292" name="AutoShape 4" descr="https://mail.lgflmail.org/owa/attachment.ashx?id=RgAAAACTuTQCpxaOSbzsSEW6FCFfBwC7tZ2Aiw%2fgTb7rKYXWJAbHADZl%2fU5xAAB5d9h%2bQoX3TpOcUkQdx4cOAAAAAWTqAAAJ&amp;attcnt=1&amp;attid0=BAAAAAAA&amp;attcid0=22C433F8-DAB0-4396-99E8-BB25E9E56EFB%40default"/>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sub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8DAA5-8246-4190-B0B5-B9222A687A88}" type="slidenum">
              <a:rPr lang="en-GB" smtClean="0"/>
              <a:pPr/>
              <a:t>‹#›</a:t>
            </a:fld>
            <a:endParaRPr lang="en-GB"/>
          </a:p>
        </p:txBody>
      </p:sp>
      <p:sp>
        <p:nvSpPr>
          <p:cNvPr id="10242" name="AutoShape 2" descr="https://mail.lgflmail.org/owa/attachment.ashx?id=RgAAAACTuTQCpxaOSbzsSEW6FCFfBwC7tZ2Aiw%2fgTb7rKYXWJAbHADZl%2fU5xAAB5d9h%2bQoX3TpOcUkQdx4cOAAAAAWTqAAAJ&amp;attcnt=1&amp;attid0=BAABAAAA&amp;attcid0=7F4BDDC4-3FC0-4A63-A994-E6483AEAA1DD%40default"/>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C2D8C2-25A0-4EC8-B997-C94E70A23873}" type="datetimeFigureOut">
              <a:rPr lang="en-GB" smtClean="0"/>
              <a:pPr/>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8DAA5-8246-4190-B0B5-B9222A687A88}" type="slidenum">
              <a:rPr lang="en-GB" smtClean="0"/>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ill Sans MT" pitchFamily="34" charset="0"/>
              </a:defRPr>
            </a:lvl1pPr>
          </a:lstStyle>
          <a:p>
            <a:fld id="{BCC2D8C2-25A0-4EC8-B997-C94E70A23873}" type="datetimeFigureOut">
              <a:rPr lang="en-GB" smtClean="0"/>
              <a:pPr/>
              <a:t>12/11/2020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ill Sans MT"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ill Sans MT" pitchFamily="34" charset="0"/>
              </a:defRPr>
            </a:lvl1pPr>
          </a:lstStyle>
          <a:p>
            <a:fld id="{F728DAA5-8246-4190-B0B5-B9222A687A8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oxfordowl.co.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phonicsplay.co.uk/" TargetMode="External"/><Relationship Id="rId4" Type="http://schemas.openxmlformats.org/officeDocument/2006/relationships/hyperlink" Target="http://www.letters-and-sounds.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5930" y="1844824"/>
            <a:ext cx="9038084"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5400" dirty="0">
                <a:latin typeface="+mj-lt"/>
              </a:rPr>
              <a:t>Brady Primary School</a:t>
            </a:r>
          </a:p>
          <a:p>
            <a:pPr algn="ctr" eaLnBrk="1" hangingPunct="1">
              <a:spcBef>
                <a:spcPct val="0"/>
              </a:spcBef>
              <a:buFontTx/>
              <a:buNone/>
            </a:pPr>
            <a:endParaRPr lang="en-GB" altLang="en-US" sz="4400" dirty="0">
              <a:latin typeface="+mj-lt"/>
            </a:endParaRPr>
          </a:p>
          <a:p>
            <a:pPr algn="ctr" eaLnBrk="1" hangingPunct="1">
              <a:spcBef>
                <a:spcPct val="0"/>
              </a:spcBef>
              <a:buFontTx/>
              <a:buNone/>
            </a:pPr>
            <a:r>
              <a:rPr lang="en-GB" altLang="en-US" sz="4400" dirty="0">
                <a:latin typeface="+mj-lt"/>
              </a:rPr>
              <a:t>Reception 2021-2022 </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rot="5400000" flipH="1">
            <a:off x="5105147"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800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Websites</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8" name="TextBox 5"/>
          <p:cNvSpPr txBox="1">
            <a:spLocks noChangeArrowheads="1"/>
          </p:cNvSpPr>
          <p:nvPr/>
        </p:nvSpPr>
        <p:spPr bwMode="auto">
          <a:xfrm>
            <a:off x="451339" y="1385274"/>
            <a:ext cx="751130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00" dirty="0">
                <a:latin typeface="Montserrat" panose="00000500000000000000" pitchFamily="50" charset="0"/>
              </a:rPr>
              <a:t>Oxford Owl is a free website built to help and support parents with their children’s </a:t>
            </a:r>
          </a:p>
          <a:p>
            <a:pPr eaLnBrk="1" hangingPunct="1">
              <a:spcBef>
                <a:spcPct val="0"/>
              </a:spcBef>
              <a:buFontTx/>
              <a:buNone/>
            </a:pPr>
            <a:r>
              <a:rPr lang="en-GB" altLang="en-US" sz="1600" dirty="0">
                <a:latin typeface="Montserrat" panose="00000500000000000000" pitchFamily="50" charset="0"/>
              </a:rPr>
              <a:t>learning.</a:t>
            </a:r>
          </a:p>
        </p:txBody>
      </p:sp>
      <p:sp>
        <p:nvSpPr>
          <p:cNvPr id="9" name="TextBox 6"/>
          <p:cNvSpPr txBox="1">
            <a:spLocks noChangeArrowheads="1"/>
          </p:cNvSpPr>
          <p:nvPr/>
        </p:nvSpPr>
        <p:spPr bwMode="auto">
          <a:xfrm>
            <a:off x="427998" y="1958455"/>
            <a:ext cx="2448747" cy="65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solidFill>
                  <a:srgbClr val="000000"/>
                </a:solidFill>
                <a:hlinkClick r:id="rId3"/>
              </a:rPr>
              <a:t>www.oxfordowl.co.uk</a:t>
            </a:r>
            <a:endParaRPr lang="en-GB" altLang="en-US" sz="2000" dirty="0">
              <a:solidFill>
                <a:srgbClr val="000000"/>
              </a:solidFill>
            </a:endParaRPr>
          </a:p>
          <a:p>
            <a:pPr eaLnBrk="1" hangingPunct="1">
              <a:spcBef>
                <a:spcPct val="0"/>
              </a:spcBef>
              <a:buFontTx/>
              <a:buNone/>
            </a:pPr>
            <a:endParaRPr lang="en-GB" altLang="en-US" sz="1662" dirty="0"/>
          </a:p>
        </p:txBody>
      </p:sp>
      <p:sp>
        <p:nvSpPr>
          <p:cNvPr id="10" name="TextBox 1"/>
          <p:cNvSpPr txBox="1">
            <a:spLocks noChangeArrowheads="1"/>
          </p:cNvSpPr>
          <p:nvPr/>
        </p:nvSpPr>
        <p:spPr bwMode="auto">
          <a:xfrm>
            <a:off x="451339" y="677008"/>
            <a:ext cx="3125792" cy="43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215" b="1" dirty="0">
                <a:latin typeface="Montserrat" panose="00000500000000000000" pitchFamily="50" charset="0"/>
              </a:rPr>
              <a:t>Additional websites</a:t>
            </a:r>
          </a:p>
        </p:txBody>
      </p:sp>
      <p:sp>
        <p:nvSpPr>
          <p:cNvPr id="12" name="TextBox 5"/>
          <p:cNvSpPr txBox="1">
            <a:spLocks noChangeArrowheads="1"/>
          </p:cNvSpPr>
          <p:nvPr/>
        </p:nvSpPr>
        <p:spPr bwMode="auto">
          <a:xfrm>
            <a:off x="427998" y="2753014"/>
            <a:ext cx="47706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latin typeface="Montserrat" panose="00000500000000000000" pitchFamily="50" charset="0"/>
              </a:rPr>
              <a:t>For phonics practise go to Phase 1 activities </a:t>
            </a:r>
          </a:p>
        </p:txBody>
      </p:sp>
      <p:sp>
        <p:nvSpPr>
          <p:cNvPr id="14" name="TextBox 6"/>
          <p:cNvSpPr txBox="1">
            <a:spLocks noChangeArrowheads="1"/>
          </p:cNvSpPr>
          <p:nvPr/>
        </p:nvSpPr>
        <p:spPr bwMode="auto">
          <a:xfrm>
            <a:off x="451339" y="3336682"/>
            <a:ext cx="325146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solidFill>
                  <a:srgbClr val="000000"/>
                </a:solidFill>
                <a:hlinkClick r:id="rId4"/>
              </a:rPr>
              <a:t>www.letters-and-sounds.com</a:t>
            </a:r>
            <a:endParaRPr lang="en-GB" altLang="en-US" sz="2000" dirty="0">
              <a:solidFill>
                <a:srgbClr val="000000"/>
              </a:solidFill>
            </a:endParaRPr>
          </a:p>
          <a:p>
            <a:pPr eaLnBrk="1" hangingPunct="1">
              <a:spcBef>
                <a:spcPct val="0"/>
              </a:spcBef>
              <a:buFontTx/>
              <a:buNone/>
            </a:pPr>
            <a:endParaRPr lang="en-GB" altLang="en-US" sz="2000" dirty="0">
              <a:solidFill>
                <a:srgbClr val="000000"/>
              </a:solidFill>
            </a:endParaRPr>
          </a:p>
          <a:p>
            <a:pPr eaLnBrk="1" hangingPunct="1">
              <a:spcBef>
                <a:spcPct val="0"/>
              </a:spcBef>
              <a:buFontTx/>
              <a:buNone/>
            </a:pPr>
            <a:r>
              <a:rPr lang="en-GB" altLang="en-US" sz="2000" dirty="0">
                <a:hlinkClick r:id="rId5"/>
              </a:rPr>
              <a:t>www.phonicsplay.co.uk</a:t>
            </a:r>
            <a:r>
              <a:rPr lang="en-GB" altLang="en-US" sz="2000" dirty="0"/>
              <a:t> </a:t>
            </a:r>
          </a:p>
        </p:txBody>
      </p:sp>
    </p:spTree>
    <p:extLst>
      <p:ext uri="{BB962C8B-B14F-4D97-AF65-F5344CB8AC3E}">
        <p14:creationId xmlns:p14="http://schemas.microsoft.com/office/powerpoint/2010/main" val="382922117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rot="5400000" flipH="1">
            <a:off x="5105147"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8000" noProof="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And finally…</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10" name="TextBox 1"/>
          <p:cNvSpPr txBox="1">
            <a:spLocks noChangeArrowheads="1"/>
          </p:cNvSpPr>
          <p:nvPr/>
        </p:nvSpPr>
        <p:spPr bwMode="auto">
          <a:xfrm>
            <a:off x="395536" y="764704"/>
            <a:ext cx="72008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latin typeface="Montserrat" panose="00000500000000000000" pitchFamily="50" charset="0"/>
              </a:rPr>
              <a:t>If you do decide Brady is the right school for you, make sure you fill out the Havering admissions form by January. Don’t miss the deadline!</a:t>
            </a:r>
          </a:p>
          <a:p>
            <a:pPr eaLnBrk="1" hangingPunct="1">
              <a:spcBef>
                <a:spcPct val="0"/>
              </a:spcBef>
              <a:buFontTx/>
              <a:buNone/>
            </a:pPr>
            <a:endParaRPr lang="en-GB" altLang="en-US" sz="1800" dirty="0">
              <a:latin typeface="Montserrat" panose="00000500000000000000" pitchFamily="50" charset="0"/>
            </a:endParaRPr>
          </a:p>
          <a:p>
            <a:pPr eaLnBrk="1" hangingPunct="1">
              <a:spcBef>
                <a:spcPct val="0"/>
              </a:spcBef>
              <a:buFontTx/>
              <a:buNone/>
            </a:pPr>
            <a:r>
              <a:rPr lang="en-GB" altLang="en-US" sz="1800" dirty="0">
                <a:latin typeface="Montserrat" panose="00000500000000000000" pitchFamily="50" charset="0"/>
              </a:rPr>
              <a:t>If your child is allocated to us, you can expect to hear from us around May, once Havering Local Authority release the data to us.  We will then notify you of our transition process, usually this consists of stay and play sessions and a home visit – however, as you can imagine this year has been slightly different due to the pandemic.  </a:t>
            </a:r>
          </a:p>
          <a:p>
            <a:pPr eaLnBrk="1" hangingPunct="1">
              <a:spcBef>
                <a:spcPct val="0"/>
              </a:spcBef>
              <a:buFontTx/>
              <a:buNone/>
            </a:pPr>
            <a:endParaRPr lang="en-GB" altLang="en-US" sz="1800" dirty="0">
              <a:latin typeface="Montserrat" panose="00000500000000000000" pitchFamily="50" charset="0"/>
            </a:endParaRPr>
          </a:p>
          <a:p>
            <a:pPr eaLnBrk="1" hangingPunct="1">
              <a:spcBef>
                <a:spcPct val="0"/>
              </a:spcBef>
              <a:buFontTx/>
              <a:buNone/>
            </a:pPr>
            <a:r>
              <a:rPr lang="en-GB" altLang="en-US" sz="1800" dirty="0">
                <a:latin typeface="Montserrat" panose="00000500000000000000" pitchFamily="50" charset="0"/>
              </a:rPr>
              <a:t>Either way, we will meet you and your child and get to know you before they begin their new learning journey in September. </a:t>
            </a:r>
          </a:p>
        </p:txBody>
      </p:sp>
    </p:spTree>
    <p:extLst>
      <p:ext uri="{BB962C8B-B14F-4D97-AF65-F5344CB8AC3E}">
        <p14:creationId xmlns:p14="http://schemas.microsoft.com/office/powerpoint/2010/main" val="269701582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rot="5400000" flipH="1">
            <a:off x="5143500"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000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Welcome</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7" name="Rectangle 6"/>
          <p:cNvSpPr/>
          <p:nvPr/>
        </p:nvSpPr>
        <p:spPr>
          <a:xfrm>
            <a:off x="307975" y="188641"/>
            <a:ext cx="7504385" cy="2016224"/>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latin typeface="Comic Sans MS" pitchFamily="66" charset="0"/>
            </a:endParaRPr>
          </a:p>
        </p:txBody>
      </p:sp>
      <p:sp>
        <p:nvSpPr>
          <p:cNvPr id="8" name="Rectangle 7"/>
          <p:cNvSpPr/>
          <p:nvPr/>
        </p:nvSpPr>
        <p:spPr>
          <a:xfrm>
            <a:off x="300891" y="2273304"/>
            <a:ext cx="7518551" cy="2838315"/>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latin typeface="Comic Sans MS" pitchFamily="66" charset="0"/>
            </a:endParaRPr>
          </a:p>
        </p:txBody>
      </p:sp>
      <p:sp>
        <p:nvSpPr>
          <p:cNvPr id="9" name="TextBox 4"/>
          <p:cNvSpPr txBox="1">
            <a:spLocks noChangeArrowheads="1"/>
          </p:cNvSpPr>
          <p:nvPr/>
        </p:nvSpPr>
        <p:spPr bwMode="auto">
          <a:xfrm>
            <a:off x="354866" y="288812"/>
            <a:ext cx="739643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dirty="0">
                <a:latin typeface="Montserrat" panose="00000500000000000000" pitchFamily="50" charset="0"/>
              </a:rPr>
              <a:t>We are so pleased that you are considering coming to join the Reception classes at Brady Primary School.</a:t>
            </a:r>
          </a:p>
          <a:p>
            <a:pPr eaLnBrk="1" hangingPunct="1">
              <a:spcBef>
                <a:spcPct val="0"/>
              </a:spcBef>
              <a:buFontTx/>
              <a:buNone/>
            </a:pPr>
            <a:endParaRPr lang="en-GB" altLang="en-US" sz="1400" dirty="0">
              <a:latin typeface="Montserrat" panose="00000500000000000000" pitchFamily="50" charset="0"/>
            </a:endParaRPr>
          </a:p>
          <a:p>
            <a:pPr eaLnBrk="1" hangingPunct="1">
              <a:spcBef>
                <a:spcPct val="0"/>
              </a:spcBef>
              <a:buFontTx/>
              <a:buNone/>
            </a:pPr>
            <a:r>
              <a:rPr lang="en-GB" altLang="en-US" sz="1400" dirty="0">
                <a:latin typeface="Montserrat" panose="00000500000000000000" pitchFamily="50" charset="0"/>
              </a:rPr>
              <a:t>This is the start of a very exciting time in your life.  There will be lots of children for you to play and learn with, and lots of very kind grown ups to look after you.</a:t>
            </a:r>
          </a:p>
          <a:p>
            <a:pPr eaLnBrk="1" hangingPunct="1">
              <a:spcBef>
                <a:spcPct val="0"/>
              </a:spcBef>
              <a:buFontTx/>
              <a:buNone/>
            </a:pPr>
            <a:endParaRPr lang="en-GB" altLang="en-US" sz="1400" dirty="0">
              <a:latin typeface="Montserrat" panose="00000500000000000000" pitchFamily="50" charset="0"/>
            </a:endParaRPr>
          </a:p>
          <a:p>
            <a:pPr eaLnBrk="1" hangingPunct="1">
              <a:spcBef>
                <a:spcPct val="0"/>
              </a:spcBef>
              <a:buFontTx/>
              <a:buNone/>
            </a:pPr>
            <a:r>
              <a:rPr lang="en-GB" altLang="en-US" sz="1400" dirty="0">
                <a:latin typeface="Montserrat" panose="00000500000000000000" pitchFamily="50" charset="0"/>
              </a:rPr>
              <a:t>We work hard to make sure you feel very happy and safe here and we promise to make sure your school experience is the very best we can possibly offer.</a:t>
            </a:r>
          </a:p>
        </p:txBody>
      </p:sp>
      <p:sp>
        <p:nvSpPr>
          <p:cNvPr id="10" name="TextBox 5"/>
          <p:cNvSpPr txBox="1">
            <a:spLocks noChangeArrowheads="1"/>
          </p:cNvSpPr>
          <p:nvPr/>
        </p:nvSpPr>
        <p:spPr bwMode="auto">
          <a:xfrm>
            <a:off x="354866" y="2288559"/>
            <a:ext cx="209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b="1" u="sng" dirty="0">
                <a:latin typeface="Montserrat" panose="00000500000000000000" pitchFamily="50" charset="0"/>
              </a:rPr>
              <a:t>Who Will Be My Teacher?</a:t>
            </a:r>
          </a:p>
        </p:txBody>
      </p:sp>
      <p:sp>
        <p:nvSpPr>
          <p:cNvPr id="11" name="TextBox 6"/>
          <p:cNvSpPr txBox="1">
            <a:spLocks noChangeArrowheads="1"/>
          </p:cNvSpPr>
          <p:nvPr/>
        </p:nvSpPr>
        <p:spPr bwMode="auto">
          <a:xfrm>
            <a:off x="354865" y="2596336"/>
            <a:ext cx="7396435"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dirty="0">
                <a:latin typeface="Montserrat" panose="00000500000000000000" pitchFamily="50" charset="0"/>
              </a:rPr>
              <a:t>Hello! We are Mrs Divall and Mrs </a:t>
            </a:r>
            <a:r>
              <a:rPr lang="en-GB" altLang="en-US" sz="1400" dirty="0" err="1">
                <a:latin typeface="Montserrat" panose="00000500000000000000" pitchFamily="50" charset="0"/>
              </a:rPr>
              <a:t>Zaayman</a:t>
            </a:r>
            <a:r>
              <a:rPr lang="en-GB" altLang="en-US" sz="1400" dirty="0">
                <a:latin typeface="Montserrat" panose="00000500000000000000" pitchFamily="50" charset="0"/>
              </a:rPr>
              <a:t> and Mrs </a:t>
            </a:r>
            <a:r>
              <a:rPr lang="en-GB" altLang="en-US" sz="1400" dirty="0" err="1">
                <a:latin typeface="Montserrat" panose="00000500000000000000" pitchFamily="50" charset="0"/>
              </a:rPr>
              <a:t>Degun</a:t>
            </a:r>
            <a:r>
              <a:rPr lang="en-GB" altLang="en-US" sz="1400" dirty="0">
                <a:latin typeface="Montserrat" panose="00000500000000000000" pitchFamily="50" charset="0"/>
              </a:rPr>
              <a:t>. We have two reception classes – Acorn Class and Cedar Class. </a:t>
            </a:r>
          </a:p>
          <a:p>
            <a:pPr eaLnBrk="1" hangingPunct="1">
              <a:spcBef>
                <a:spcPct val="0"/>
              </a:spcBef>
              <a:buFontTx/>
              <a:buNone/>
            </a:pPr>
            <a:endParaRPr lang="en-GB" altLang="en-US" sz="1400" dirty="0">
              <a:latin typeface="Montserrat" panose="00000500000000000000" pitchFamily="50" charset="0"/>
            </a:endParaRPr>
          </a:p>
          <a:p>
            <a:pPr eaLnBrk="1" hangingPunct="1">
              <a:spcBef>
                <a:spcPct val="0"/>
              </a:spcBef>
              <a:buFontTx/>
              <a:buNone/>
            </a:pPr>
            <a:r>
              <a:rPr lang="en-GB" altLang="en-US" sz="1400" dirty="0">
                <a:latin typeface="Montserrat" panose="00000500000000000000" pitchFamily="50" charset="0"/>
              </a:rPr>
              <a:t>If you are in Acorn Class, Mrs Divall will be your teacher on a Monday, Tuesday and Wednesday and Mrs </a:t>
            </a:r>
            <a:r>
              <a:rPr lang="en-GB" altLang="en-US" sz="1400" dirty="0" err="1">
                <a:latin typeface="Montserrat" panose="00000500000000000000" pitchFamily="50" charset="0"/>
              </a:rPr>
              <a:t>Zaayman</a:t>
            </a:r>
            <a:r>
              <a:rPr lang="en-GB" altLang="en-US" sz="1400" dirty="0">
                <a:latin typeface="Montserrat" panose="00000500000000000000" pitchFamily="50" charset="0"/>
              </a:rPr>
              <a:t> will be your teacher on a Thursday and Friday.</a:t>
            </a:r>
          </a:p>
          <a:p>
            <a:pPr eaLnBrk="1" hangingPunct="1">
              <a:spcBef>
                <a:spcPct val="0"/>
              </a:spcBef>
              <a:buFontTx/>
              <a:buNone/>
            </a:pPr>
            <a:r>
              <a:rPr lang="en-GB" altLang="en-US" sz="1400" dirty="0">
                <a:latin typeface="Montserrat" panose="00000500000000000000" pitchFamily="50" charset="0"/>
              </a:rPr>
              <a:t>If you are in Cedar, Mrs </a:t>
            </a:r>
            <a:r>
              <a:rPr lang="en-GB" altLang="en-US" sz="1400" dirty="0" err="1">
                <a:latin typeface="Montserrat" panose="00000500000000000000" pitchFamily="50" charset="0"/>
              </a:rPr>
              <a:t>Degun</a:t>
            </a:r>
            <a:r>
              <a:rPr lang="en-GB" altLang="en-US" sz="1400" dirty="0">
                <a:latin typeface="Montserrat" panose="00000500000000000000" pitchFamily="50" charset="0"/>
              </a:rPr>
              <a:t> will be your teacher.  There are also several lovely support staff who help us to learn in reception.  </a:t>
            </a:r>
          </a:p>
          <a:p>
            <a:pPr eaLnBrk="1" hangingPunct="1">
              <a:spcBef>
                <a:spcPct val="0"/>
              </a:spcBef>
              <a:buFontTx/>
              <a:buNone/>
            </a:pPr>
            <a:endParaRPr lang="en-GB" altLang="en-US" sz="1400" dirty="0">
              <a:latin typeface="Montserrat" panose="00000500000000000000" pitchFamily="50" charset="0"/>
            </a:endParaRPr>
          </a:p>
          <a:p>
            <a:pPr eaLnBrk="1" hangingPunct="1">
              <a:spcBef>
                <a:spcPct val="0"/>
              </a:spcBef>
              <a:buFontTx/>
              <a:buNone/>
            </a:pPr>
            <a:r>
              <a:rPr lang="en-GB" altLang="en-US" sz="1400" dirty="0">
                <a:latin typeface="Montserrat" panose="00000500000000000000" pitchFamily="50" charset="0"/>
              </a:rPr>
              <a:t>Mrs Divall leads Nursery and Reception, and Mrs </a:t>
            </a:r>
            <a:r>
              <a:rPr lang="en-GB" altLang="en-US" sz="1400" dirty="0" err="1">
                <a:latin typeface="Montserrat" panose="00000500000000000000" pitchFamily="50" charset="0"/>
              </a:rPr>
              <a:t>Zaayman</a:t>
            </a:r>
            <a:r>
              <a:rPr lang="en-GB" altLang="en-US" sz="1400" dirty="0">
                <a:latin typeface="Montserrat" panose="00000500000000000000" pitchFamily="50" charset="0"/>
              </a:rPr>
              <a:t> is the Deputy Headteacher and head of Special Educational Needs.   </a:t>
            </a:r>
          </a:p>
          <a:p>
            <a:pPr eaLnBrk="1" hangingPunct="1">
              <a:spcBef>
                <a:spcPct val="0"/>
              </a:spcBef>
              <a:buFontTx/>
              <a:buNone/>
            </a:pPr>
            <a:endParaRPr lang="en-GB" altLang="en-US" sz="1400" dirty="0">
              <a:latin typeface="Montserrat" panose="00000500000000000000" pitchFamily="50" charset="0"/>
            </a:endParaRPr>
          </a:p>
          <a:p>
            <a:pPr eaLnBrk="1" hangingPunct="1">
              <a:spcBef>
                <a:spcPct val="0"/>
              </a:spcBef>
              <a:buFontTx/>
              <a:buNone/>
            </a:pPr>
            <a:endParaRPr lang="en-GB" altLang="en-US" sz="1600" dirty="0">
              <a:latin typeface="Comic Sans MS" panose="030F0702030302020204" pitchFamily="66"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rot="5400000" flipH="1">
            <a:off x="5143500"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000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Staff</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7" name="TextBox 6"/>
          <p:cNvSpPr txBox="1"/>
          <p:nvPr/>
        </p:nvSpPr>
        <p:spPr>
          <a:xfrm>
            <a:off x="293923" y="188640"/>
            <a:ext cx="3499367" cy="5909310"/>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b="1" u="sng" dirty="0">
                <a:latin typeface="Montserrat" panose="00000500000000000000" pitchFamily="50" charset="0"/>
              </a:rPr>
              <a:t>Meet the Teachers</a:t>
            </a: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a:p>
            <a:pPr eaLnBrk="1" hangingPunct="1">
              <a:defRPr/>
            </a:pPr>
            <a:endParaRPr lang="en-GB" dirty="0">
              <a:latin typeface="Montserrat" panose="00000500000000000000" pitchFamily="50" charset="0"/>
            </a:endParaRPr>
          </a:p>
        </p:txBody>
      </p:sp>
      <p:sp>
        <p:nvSpPr>
          <p:cNvPr id="8" name="TextBox 20"/>
          <p:cNvSpPr txBox="1">
            <a:spLocks noChangeArrowheads="1"/>
          </p:cNvSpPr>
          <p:nvPr/>
        </p:nvSpPr>
        <p:spPr bwMode="auto">
          <a:xfrm>
            <a:off x="-49796" y="2794981"/>
            <a:ext cx="153054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dirty="0">
                <a:latin typeface="Montserrat" panose="00000500000000000000" pitchFamily="50" charset="0"/>
              </a:rPr>
              <a:t>Mrs Divall </a:t>
            </a:r>
          </a:p>
          <a:p>
            <a:pPr algn="ctr" eaLnBrk="1" hangingPunct="1">
              <a:spcBef>
                <a:spcPct val="0"/>
              </a:spcBef>
              <a:buFontTx/>
              <a:buNone/>
            </a:pPr>
            <a:r>
              <a:rPr lang="en-GB" altLang="en-US" sz="1400" dirty="0">
                <a:latin typeface="Montserrat" panose="00000500000000000000" pitchFamily="50" charset="0"/>
              </a:rPr>
              <a:t>Reception Teacher</a:t>
            </a:r>
          </a:p>
          <a:p>
            <a:pPr algn="ctr" eaLnBrk="1" hangingPunct="1">
              <a:spcBef>
                <a:spcPct val="0"/>
              </a:spcBef>
              <a:buFontTx/>
              <a:buNone/>
            </a:pPr>
            <a:r>
              <a:rPr lang="en-US" altLang="en-US" sz="1400" dirty="0">
                <a:latin typeface="Montserrat" panose="00000500000000000000" pitchFamily="50" charset="0"/>
              </a:rPr>
              <a:t>EYFS/Literacy</a:t>
            </a:r>
          </a:p>
          <a:p>
            <a:pPr algn="ctr" eaLnBrk="1" hangingPunct="1">
              <a:spcBef>
                <a:spcPct val="0"/>
              </a:spcBef>
              <a:buFontTx/>
              <a:buNone/>
            </a:pPr>
            <a:r>
              <a:rPr lang="en-US" altLang="en-US" sz="1400" dirty="0">
                <a:latin typeface="Montserrat" panose="00000500000000000000" pitchFamily="50" charset="0"/>
              </a:rPr>
              <a:t>Lead</a:t>
            </a:r>
            <a:endParaRPr lang="en-GB" altLang="en-US" sz="1400" dirty="0">
              <a:latin typeface="Montserrat" panose="00000500000000000000" pitchFamily="50" charset="0"/>
            </a:endParaRPr>
          </a:p>
        </p:txBody>
      </p:sp>
      <p:sp>
        <p:nvSpPr>
          <p:cNvPr id="9" name="TextBox 17"/>
          <p:cNvSpPr txBox="1">
            <a:spLocks noChangeArrowheads="1"/>
          </p:cNvSpPr>
          <p:nvPr/>
        </p:nvSpPr>
        <p:spPr bwMode="auto">
          <a:xfrm>
            <a:off x="3346962" y="4862308"/>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1400" dirty="0">
              <a:latin typeface="Montserrat" panose="00000500000000000000" pitchFamily="50"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61047" b="50388"/>
          <a:stretch/>
        </p:blipFill>
        <p:spPr>
          <a:xfrm>
            <a:off x="121837" y="778757"/>
            <a:ext cx="1187283" cy="2016224"/>
          </a:xfrm>
          <a:prstGeom prst="rect">
            <a:avLst/>
          </a:prstGeom>
        </p:spPr>
      </p:pic>
      <p:sp>
        <p:nvSpPr>
          <p:cNvPr id="4" name="Rectangle 3"/>
          <p:cNvSpPr/>
          <p:nvPr/>
        </p:nvSpPr>
        <p:spPr>
          <a:xfrm>
            <a:off x="6219825" y="557972"/>
            <a:ext cx="1781175" cy="2585323"/>
          </a:xfrm>
          <a:prstGeom prst="rect">
            <a:avLst/>
          </a:prstGeom>
        </p:spPr>
        <p:txBody>
          <a:bodyPr wrap="square">
            <a:spAutoFit/>
          </a:bodyPr>
          <a:lstStyle/>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story:</a:t>
            </a:r>
          </a:p>
          <a:p>
            <a:r>
              <a:rPr lang="en-US" sz="1200" dirty="0">
                <a:latin typeface="Montserrat" panose="00000500000000000000" pitchFamily="50" charset="0"/>
              </a:rPr>
              <a:t>The Ugly Five</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colour:</a:t>
            </a:r>
          </a:p>
          <a:p>
            <a:r>
              <a:rPr lang="en-US" sz="1200" dirty="0">
                <a:latin typeface="Montserrat" panose="00000500000000000000" pitchFamily="50" charset="0"/>
              </a:rPr>
              <a:t>Red</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food:</a:t>
            </a:r>
          </a:p>
          <a:p>
            <a:r>
              <a:rPr lang="en-US" sz="1200" dirty="0">
                <a:latin typeface="Montserrat" panose="00000500000000000000" pitchFamily="50" charset="0"/>
              </a:rPr>
              <a:t>Minty sweets</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song:</a:t>
            </a:r>
          </a:p>
          <a:p>
            <a:r>
              <a:rPr lang="en-US" sz="1200" dirty="0">
                <a:latin typeface="Montserrat" panose="00000500000000000000" pitchFamily="50" charset="0"/>
              </a:rPr>
              <a:t>The wheels on the bus</a:t>
            </a:r>
            <a:endParaRPr lang="en-GB" sz="1200" dirty="0">
              <a:latin typeface="Montserrat" panose="00000500000000000000" pitchFamily="50" charset="0"/>
            </a:endParaRPr>
          </a:p>
          <a:p>
            <a:endParaRPr lang="en-GB" dirty="0">
              <a:latin typeface="Montserrat" panose="00000500000000000000" pitchFamily="50" charset="0"/>
            </a:endParaRPr>
          </a:p>
        </p:txBody>
      </p:sp>
      <p:sp>
        <p:nvSpPr>
          <p:cNvPr id="11" name="TextBox 20"/>
          <p:cNvSpPr txBox="1">
            <a:spLocks noChangeArrowheads="1"/>
          </p:cNvSpPr>
          <p:nvPr/>
        </p:nvSpPr>
        <p:spPr bwMode="auto">
          <a:xfrm>
            <a:off x="4451910" y="2396484"/>
            <a:ext cx="170751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400" dirty="0">
              <a:latin typeface="Montserrat" panose="00000500000000000000" pitchFamily="50" charset="0"/>
            </a:endParaRPr>
          </a:p>
          <a:p>
            <a:pPr algn="ctr" eaLnBrk="1" hangingPunct="1">
              <a:spcBef>
                <a:spcPct val="0"/>
              </a:spcBef>
              <a:buFontTx/>
              <a:buNone/>
            </a:pPr>
            <a:r>
              <a:rPr lang="en-US" altLang="en-US" sz="1400" dirty="0" err="1">
                <a:latin typeface="Montserrat" panose="00000500000000000000" pitchFamily="50" charset="0"/>
              </a:rPr>
              <a:t>Mrs</a:t>
            </a:r>
            <a:r>
              <a:rPr lang="en-US" altLang="en-US" sz="1400" dirty="0">
                <a:latin typeface="Montserrat" panose="00000500000000000000" pitchFamily="50" charset="0"/>
              </a:rPr>
              <a:t> </a:t>
            </a:r>
            <a:r>
              <a:rPr lang="en-US" altLang="en-US" sz="1400" dirty="0" err="1">
                <a:latin typeface="Montserrat" panose="00000500000000000000" pitchFamily="50" charset="0"/>
              </a:rPr>
              <a:t>Zaayman</a:t>
            </a:r>
            <a:endParaRPr lang="en-US" altLang="en-US" sz="1400" dirty="0">
              <a:latin typeface="Montserrat" panose="00000500000000000000" pitchFamily="50" charset="0"/>
            </a:endParaRPr>
          </a:p>
          <a:p>
            <a:pPr algn="ctr" eaLnBrk="1" hangingPunct="1">
              <a:spcBef>
                <a:spcPct val="0"/>
              </a:spcBef>
              <a:buFontTx/>
              <a:buNone/>
            </a:pPr>
            <a:r>
              <a:rPr lang="en-US" altLang="en-US" sz="1400" dirty="0">
                <a:latin typeface="Montserrat" panose="00000500000000000000" pitchFamily="50" charset="0"/>
              </a:rPr>
              <a:t>Deputy Head/SENCO</a:t>
            </a:r>
            <a:endParaRPr lang="en-GB" altLang="en-US" sz="1400" dirty="0">
              <a:latin typeface="Montserrat" panose="00000500000000000000" pitchFamily="50" charset="0"/>
            </a:endParaRPr>
          </a:p>
        </p:txBody>
      </p:sp>
      <p:pic>
        <p:nvPicPr>
          <p:cNvPr id="12" name="Picture 11" descr="tmp21"/>
          <p:cNvPicPr/>
          <p:nvPr/>
        </p:nvPicPr>
        <p:blipFill rotWithShape="1">
          <a:blip r:embed="rId4">
            <a:extLst>
              <a:ext uri="{28A0092B-C50C-407E-A947-70E740481C1C}">
                <a14:useLocalDpi xmlns:a14="http://schemas.microsoft.com/office/drawing/2010/main" val="0"/>
              </a:ext>
            </a:extLst>
          </a:blip>
          <a:srcRect t="14940" b="-3139"/>
          <a:stretch/>
        </p:blipFill>
        <p:spPr bwMode="auto">
          <a:xfrm>
            <a:off x="4451910" y="672673"/>
            <a:ext cx="1781175" cy="2016224"/>
          </a:xfrm>
          <a:prstGeom prst="rect">
            <a:avLst/>
          </a:prstGeom>
          <a:noFill/>
          <a:ln>
            <a:noFill/>
          </a:ln>
        </p:spPr>
      </p:pic>
      <p:sp>
        <p:nvSpPr>
          <p:cNvPr id="5" name="TextBox 4">
            <a:extLst>
              <a:ext uri="{FF2B5EF4-FFF2-40B4-BE49-F238E27FC236}">
                <a16:creationId xmlns:a16="http://schemas.microsoft.com/office/drawing/2014/main" id="{D706EC85-38A1-4D0C-BB0F-5653D3859B4A}"/>
              </a:ext>
            </a:extLst>
          </p:cNvPr>
          <p:cNvSpPr txBox="1"/>
          <p:nvPr/>
        </p:nvSpPr>
        <p:spPr>
          <a:xfrm>
            <a:off x="1375008" y="760050"/>
            <a:ext cx="1680137" cy="2400657"/>
          </a:xfrm>
          <a:prstGeom prst="rect">
            <a:avLst/>
          </a:prstGeom>
          <a:noFill/>
        </p:spPr>
        <p:txBody>
          <a:bodyPr wrap="square" rtlCol="0">
            <a:spAutoFit/>
          </a:bodyPr>
          <a:lstStyle/>
          <a:p>
            <a:r>
              <a:rPr lang="en-GB" sz="1200" dirty="0">
                <a:solidFill>
                  <a:srgbClr val="FF0000"/>
                </a:solidFill>
                <a:latin typeface="Montserrat" panose="00000500000000000000" pitchFamily="50" charset="0"/>
              </a:rPr>
              <a:t>Favourite story:</a:t>
            </a:r>
          </a:p>
          <a:p>
            <a:r>
              <a:rPr lang="en-US" sz="1200" dirty="0">
                <a:latin typeface="Montserrat" panose="00000500000000000000" pitchFamily="50" charset="0"/>
              </a:rPr>
              <a:t>The Gruffalo</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colour:</a:t>
            </a:r>
          </a:p>
          <a:p>
            <a:r>
              <a:rPr lang="en-US" sz="1200" dirty="0">
                <a:latin typeface="Montserrat" panose="00000500000000000000" pitchFamily="50" charset="0"/>
              </a:rPr>
              <a:t>Yellow</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food:</a:t>
            </a:r>
          </a:p>
          <a:p>
            <a:r>
              <a:rPr lang="en-US" sz="1200" dirty="0">
                <a:latin typeface="Montserrat" panose="00000500000000000000" pitchFamily="50" charset="0"/>
              </a:rPr>
              <a:t>Birthday cake</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song:</a:t>
            </a:r>
          </a:p>
          <a:p>
            <a:r>
              <a:rPr lang="en-US" sz="1200" dirty="0">
                <a:latin typeface="Montserrat" panose="00000500000000000000" pitchFamily="50" charset="0"/>
              </a:rPr>
              <a:t>Cecil the caterpillar</a:t>
            </a:r>
            <a:endParaRPr lang="en-GB" sz="1200" dirty="0">
              <a:latin typeface="Montserrat" panose="00000500000000000000" pitchFamily="50" charset="0"/>
            </a:endParaRPr>
          </a:p>
          <a:p>
            <a:endParaRPr lang="en-GB" sz="1600" dirty="0"/>
          </a:p>
        </p:txBody>
      </p:sp>
      <p:sp>
        <p:nvSpPr>
          <p:cNvPr id="6" name="Rectangle 5">
            <a:extLst>
              <a:ext uri="{FF2B5EF4-FFF2-40B4-BE49-F238E27FC236}">
                <a16:creationId xmlns:a16="http://schemas.microsoft.com/office/drawing/2014/main" id="{D646661F-84CD-4E42-877E-59E6DE27110F}"/>
              </a:ext>
            </a:extLst>
          </p:cNvPr>
          <p:cNvSpPr/>
          <p:nvPr/>
        </p:nvSpPr>
        <p:spPr>
          <a:xfrm>
            <a:off x="4064458" y="3306645"/>
            <a:ext cx="2168627" cy="2123658"/>
          </a:xfrm>
          <a:prstGeom prst="rect">
            <a:avLst/>
          </a:prstGeom>
        </p:spPr>
        <p:txBody>
          <a:bodyPr wrap="square">
            <a:spAutoFit/>
          </a:bodyPr>
          <a:lstStyle/>
          <a:p>
            <a:r>
              <a:rPr lang="en-GB" sz="1200" dirty="0">
                <a:solidFill>
                  <a:srgbClr val="FF0000"/>
                </a:solidFill>
                <a:latin typeface="Montserrat" panose="00000500000000000000" pitchFamily="50" charset="0"/>
              </a:rPr>
              <a:t>Favourite story:</a:t>
            </a:r>
          </a:p>
          <a:p>
            <a:r>
              <a:rPr lang="en-US" sz="1200" dirty="0">
                <a:latin typeface="Montserrat" panose="00000500000000000000" pitchFamily="50" charset="0"/>
              </a:rPr>
              <a:t>Elmer</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colour:</a:t>
            </a:r>
          </a:p>
          <a:p>
            <a:r>
              <a:rPr lang="en-US" sz="1200" dirty="0">
                <a:latin typeface="Montserrat" panose="00000500000000000000" pitchFamily="50" charset="0"/>
              </a:rPr>
              <a:t>Purple</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food:</a:t>
            </a:r>
          </a:p>
          <a:p>
            <a:r>
              <a:rPr lang="en-US" sz="1200" dirty="0">
                <a:latin typeface="Montserrat" panose="00000500000000000000" pitchFamily="50" charset="0"/>
              </a:rPr>
              <a:t>Sausages and mash</a:t>
            </a:r>
            <a:endParaRPr lang="en-GB" sz="1200" dirty="0">
              <a:latin typeface="Montserrat" panose="00000500000000000000" pitchFamily="50" charset="0"/>
            </a:endParaRPr>
          </a:p>
          <a:p>
            <a:endParaRPr lang="en-GB" sz="1200" dirty="0">
              <a:latin typeface="Montserrat" panose="00000500000000000000" pitchFamily="50" charset="0"/>
            </a:endParaRPr>
          </a:p>
          <a:p>
            <a:r>
              <a:rPr lang="en-GB" sz="1200" dirty="0">
                <a:solidFill>
                  <a:srgbClr val="FF0000"/>
                </a:solidFill>
                <a:latin typeface="Montserrat" panose="00000500000000000000" pitchFamily="50" charset="0"/>
              </a:rPr>
              <a:t>Favourite song:</a:t>
            </a:r>
          </a:p>
          <a:p>
            <a:r>
              <a:rPr lang="en-US" sz="1200" dirty="0">
                <a:latin typeface="Montserrat" panose="00000500000000000000" pitchFamily="50" charset="0"/>
              </a:rPr>
              <a:t>W</a:t>
            </a:r>
            <a:r>
              <a:rPr lang="en-GB" sz="1200" dirty="0">
                <a:latin typeface="Montserrat" panose="00000500000000000000" pitchFamily="50" charset="0"/>
              </a:rPr>
              <a:t>ind the bobbin up</a:t>
            </a:r>
          </a:p>
        </p:txBody>
      </p:sp>
      <p:sp>
        <p:nvSpPr>
          <p:cNvPr id="13" name="AutoShape 2" descr="https://mail.lgflmail.org/owa/service.svc/s/GetFileAttachment?id=AQMkAGNiN2VjZGUxLTcwMmEtNDJmYS04YWMzLTZkY2YyOTZjNGUzYwBGAAADKqxCsTcf8kOrqjo0b7a%2BkgcAya9gxmi2Y0C00qe9cXzDwAAAAgEMAAAAya9gxmi2Y0C00qe9cXzDwAACs5eqDwAAAAESABAA4CTSFUgc9k2ml4rXpNq3zA%3D%3D&amp;X-OWA-CANARY=B6OKv5_k60GtybVKJit-4Z2YcC0Ah9gIBzzAFUSlZAAWSrTgArhZ24ePgJ22MfSiGpW4ihb1ZOg.">
            <a:extLst>
              <a:ext uri="{FF2B5EF4-FFF2-40B4-BE49-F238E27FC236}">
                <a16:creationId xmlns:a16="http://schemas.microsoft.com/office/drawing/2014/main" id="{9474C982-C201-4BB1-9F87-4208D644953B}"/>
              </a:ext>
            </a:extLst>
          </p:cNvPr>
          <p:cNvSpPr>
            <a:spLocks noChangeAspect="1" noChangeArrowheads="1"/>
          </p:cNvSpPr>
          <p:nvPr/>
        </p:nvSpPr>
        <p:spPr bwMode="auto">
          <a:xfrm>
            <a:off x="4419600" y="1256090"/>
            <a:ext cx="2325310" cy="232531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7" name="Picture 16">
            <a:extLst>
              <a:ext uri="{FF2B5EF4-FFF2-40B4-BE49-F238E27FC236}">
                <a16:creationId xmlns:a16="http://schemas.microsoft.com/office/drawing/2014/main" id="{1BB654DF-9C50-42AE-857A-4B2465408F2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8331" t="11284" r="8333" b="37647"/>
          <a:stretch/>
        </p:blipFill>
        <p:spPr>
          <a:xfrm>
            <a:off x="1985077" y="3385366"/>
            <a:ext cx="2020270" cy="1896993"/>
          </a:xfrm>
          <a:prstGeom prst="rect">
            <a:avLst/>
          </a:prstGeom>
        </p:spPr>
      </p:pic>
      <p:sp>
        <p:nvSpPr>
          <p:cNvPr id="18" name="TextBox 17">
            <a:extLst>
              <a:ext uri="{FF2B5EF4-FFF2-40B4-BE49-F238E27FC236}">
                <a16:creationId xmlns:a16="http://schemas.microsoft.com/office/drawing/2014/main" id="{A197E503-5023-4B5D-B3EE-79540ABA5E95}"/>
              </a:ext>
            </a:extLst>
          </p:cNvPr>
          <p:cNvSpPr txBox="1"/>
          <p:nvPr/>
        </p:nvSpPr>
        <p:spPr>
          <a:xfrm>
            <a:off x="2043606" y="5234269"/>
            <a:ext cx="2168627" cy="800219"/>
          </a:xfrm>
          <a:prstGeom prst="rect">
            <a:avLst/>
          </a:prstGeom>
          <a:noFill/>
        </p:spPr>
        <p:txBody>
          <a:bodyPr wrap="square" rtlCol="0">
            <a:spAutoFit/>
          </a:bodyPr>
          <a:lstStyle/>
          <a:p>
            <a:pPr algn="ctr">
              <a:spcBef>
                <a:spcPct val="0"/>
              </a:spcBef>
            </a:pPr>
            <a:r>
              <a:rPr lang="en-GB" altLang="en-US" sz="1400" dirty="0">
                <a:latin typeface="Montserrat" panose="00000500000000000000" pitchFamily="50" charset="0"/>
              </a:rPr>
              <a:t>Mrs </a:t>
            </a:r>
            <a:r>
              <a:rPr lang="en-GB" altLang="en-US" sz="1400" dirty="0" err="1">
                <a:latin typeface="Montserrat" panose="00000500000000000000" pitchFamily="50" charset="0"/>
              </a:rPr>
              <a:t>Degun</a:t>
            </a:r>
            <a:endParaRPr lang="en-GB" altLang="en-US" sz="1400" dirty="0">
              <a:latin typeface="Montserrat" panose="00000500000000000000" pitchFamily="50" charset="0"/>
            </a:endParaRPr>
          </a:p>
          <a:p>
            <a:pPr algn="ctr">
              <a:spcBef>
                <a:spcPct val="0"/>
              </a:spcBef>
            </a:pPr>
            <a:r>
              <a:rPr lang="en-GB" altLang="en-US" sz="1400" dirty="0">
                <a:latin typeface="Montserrat" panose="00000500000000000000" pitchFamily="50" charset="0"/>
              </a:rPr>
              <a:t>Reception Teacher</a:t>
            </a:r>
          </a:p>
          <a:p>
            <a:endParaRPr lang="en-GB" dirty="0"/>
          </a:p>
        </p:txBody>
      </p:sp>
    </p:spTree>
    <p:extLst>
      <p:ext uri="{BB962C8B-B14F-4D97-AF65-F5344CB8AC3E}">
        <p14:creationId xmlns:p14="http://schemas.microsoft.com/office/powerpoint/2010/main" val="378602852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rot="5400000" flipH="1">
            <a:off x="5143500"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0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rPr>
              <a:t>Nursery</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4" name="Content Placeholder 2"/>
          <p:cNvSpPr>
            <a:spLocks noGrp="1"/>
          </p:cNvSpPr>
          <p:nvPr>
            <p:ph idx="1"/>
          </p:nvPr>
        </p:nvSpPr>
        <p:spPr>
          <a:xfrm>
            <a:off x="179512" y="260648"/>
            <a:ext cx="7704856" cy="4536504"/>
          </a:xfrm>
        </p:spPr>
        <p:txBody>
          <a:bodyPr>
            <a:normAutofit fontScale="92500" lnSpcReduction="20000"/>
          </a:bodyPr>
          <a:lstStyle/>
          <a:p>
            <a:pPr marL="0" lvl="0" indent="0">
              <a:buNone/>
            </a:pPr>
            <a:r>
              <a:rPr lang="en-GB" sz="2800" dirty="0">
                <a:latin typeface="Montserrat" panose="00000500000000000000"/>
              </a:rPr>
              <a:t>Are you currently going to pre-school or nursery?  </a:t>
            </a:r>
          </a:p>
          <a:p>
            <a:pPr marL="0" lvl="0" indent="0">
              <a:buNone/>
            </a:pPr>
            <a:r>
              <a:rPr lang="en-GB" sz="2800" dirty="0">
                <a:latin typeface="Montserrat" panose="00000500000000000000"/>
              </a:rPr>
              <a:t>If not, come and join us at Brady now!</a:t>
            </a:r>
          </a:p>
          <a:p>
            <a:pPr marL="0" lvl="0" indent="0">
              <a:buNone/>
            </a:pPr>
            <a:endParaRPr lang="en-GB" sz="2800" dirty="0">
              <a:latin typeface="Montserrat" panose="00000500000000000000"/>
            </a:endParaRPr>
          </a:p>
          <a:p>
            <a:pPr marL="0" lvl="0" indent="0">
              <a:buNone/>
            </a:pPr>
            <a:r>
              <a:rPr lang="en-GB" sz="2800" dirty="0">
                <a:latin typeface="Montserrat" panose="00000500000000000000"/>
              </a:rPr>
              <a:t>We currently have spaces for children to start Nursery (they must be at least 3 years old) from January 2021.</a:t>
            </a:r>
          </a:p>
          <a:p>
            <a:pPr marL="0" lvl="0" indent="0">
              <a:buNone/>
            </a:pPr>
            <a:endParaRPr lang="en-GB" sz="2800" dirty="0">
              <a:latin typeface="Montserrat" panose="00000500000000000000"/>
            </a:endParaRPr>
          </a:p>
          <a:p>
            <a:pPr marL="0" lvl="0" indent="0">
              <a:buNone/>
            </a:pPr>
            <a:r>
              <a:rPr lang="en-GB" sz="2800" dirty="0">
                <a:latin typeface="Montserrat" panose="00000500000000000000"/>
              </a:rPr>
              <a:t>Our Nursery is located within our wonderful new school building, with an all weather outdoor area and a qualified teacher leading the learning in the setting with two wonderful and experienced support staff.  </a:t>
            </a:r>
          </a:p>
          <a:p>
            <a:pPr marL="0" lvl="0" indent="0">
              <a:buNone/>
            </a:pPr>
            <a:endParaRPr lang="en-GB" sz="2800" dirty="0">
              <a:latin typeface="Montserrat" panose="00000500000000000000"/>
            </a:endParaRPr>
          </a:p>
          <a:p>
            <a:pPr marL="0" lvl="0" indent="0">
              <a:buNone/>
            </a:pPr>
            <a:r>
              <a:rPr lang="en-GB" sz="2800" dirty="0">
                <a:latin typeface="Montserrat" panose="00000500000000000000"/>
              </a:rPr>
              <a:t>Please contact the school office for further information!</a:t>
            </a:r>
          </a:p>
        </p:txBody>
      </p:sp>
    </p:spTree>
    <p:extLst>
      <p:ext uri="{BB962C8B-B14F-4D97-AF65-F5344CB8AC3E}">
        <p14:creationId xmlns:p14="http://schemas.microsoft.com/office/powerpoint/2010/main" val="288511959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rot="5400000" flipH="1">
            <a:off x="5143500"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0000" noProof="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Belongings</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12" name="TextBox 2"/>
          <p:cNvSpPr txBox="1">
            <a:spLocks noChangeArrowheads="1"/>
          </p:cNvSpPr>
          <p:nvPr/>
        </p:nvSpPr>
        <p:spPr bwMode="auto">
          <a:xfrm>
            <a:off x="1951715" y="1160517"/>
            <a:ext cx="1060996"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62" dirty="0">
                <a:latin typeface="Montserrat" panose="00000500000000000000" pitchFamily="50" charset="0"/>
              </a:rPr>
              <a:t>Uniform</a:t>
            </a:r>
          </a:p>
        </p:txBody>
      </p:sp>
      <p:sp>
        <p:nvSpPr>
          <p:cNvPr id="14" name="TextBox 5"/>
          <p:cNvSpPr txBox="1">
            <a:spLocks noChangeArrowheads="1"/>
          </p:cNvSpPr>
          <p:nvPr/>
        </p:nvSpPr>
        <p:spPr bwMode="auto">
          <a:xfrm flipH="1">
            <a:off x="1941192" y="4327420"/>
            <a:ext cx="1699846" cy="60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GB" altLang="en-US" sz="1662" dirty="0">
                <a:latin typeface="Montserrat" panose="00000500000000000000" pitchFamily="50" charset="0"/>
              </a:rPr>
              <a:t>Black School shoes</a:t>
            </a:r>
          </a:p>
        </p:txBody>
      </p:sp>
      <p:sp>
        <p:nvSpPr>
          <p:cNvPr id="15" name="TextBox 6"/>
          <p:cNvSpPr txBox="1">
            <a:spLocks noChangeArrowheads="1"/>
          </p:cNvSpPr>
          <p:nvPr/>
        </p:nvSpPr>
        <p:spPr bwMode="auto">
          <a:xfrm>
            <a:off x="5830673" y="1160516"/>
            <a:ext cx="795411"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62" dirty="0">
                <a:latin typeface="Montserrat" panose="00000500000000000000" pitchFamily="50" charset="0"/>
              </a:rPr>
              <a:t>PE kit</a:t>
            </a:r>
          </a:p>
        </p:txBody>
      </p:sp>
      <p:sp>
        <p:nvSpPr>
          <p:cNvPr id="16" name="TextBox 7"/>
          <p:cNvSpPr txBox="1">
            <a:spLocks noChangeArrowheads="1"/>
          </p:cNvSpPr>
          <p:nvPr/>
        </p:nvSpPr>
        <p:spPr bwMode="auto">
          <a:xfrm>
            <a:off x="1990948" y="2676939"/>
            <a:ext cx="2431115" cy="85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60" dirty="0">
                <a:latin typeface="Montserrat" panose="00000500000000000000" pitchFamily="50" charset="0"/>
              </a:rPr>
              <a:t>A Healthy Packed lunch or</a:t>
            </a:r>
          </a:p>
          <a:p>
            <a:pPr eaLnBrk="1" hangingPunct="1">
              <a:spcBef>
                <a:spcPct val="0"/>
              </a:spcBef>
              <a:buFontTx/>
              <a:buNone/>
            </a:pPr>
            <a:r>
              <a:rPr lang="en-GB" altLang="en-US" sz="1660" dirty="0">
                <a:latin typeface="Montserrat" panose="00000500000000000000" pitchFamily="50" charset="0"/>
              </a:rPr>
              <a:t>you can choose a yummy </a:t>
            </a:r>
          </a:p>
          <a:p>
            <a:pPr eaLnBrk="1" hangingPunct="1">
              <a:spcBef>
                <a:spcPct val="0"/>
              </a:spcBef>
              <a:buFontTx/>
              <a:buNone/>
            </a:pPr>
            <a:r>
              <a:rPr lang="en-GB" altLang="en-US" sz="1660" dirty="0">
                <a:latin typeface="Montserrat" panose="00000500000000000000" pitchFamily="50" charset="0"/>
              </a:rPr>
              <a:t>hot meal for free!</a:t>
            </a:r>
          </a:p>
        </p:txBody>
      </p:sp>
      <p:sp>
        <p:nvSpPr>
          <p:cNvPr id="17" name="TextBox 8"/>
          <p:cNvSpPr txBox="1">
            <a:spLocks noChangeArrowheads="1"/>
          </p:cNvSpPr>
          <p:nvPr/>
        </p:nvSpPr>
        <p:spPr bwMode="auto">
          <a:xfrm>
            <a:off x="5498444" y="2952798"/>
            <a:ext cx="1670394"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62" dirty="0">
                <a:latin typeface="Montserrat" panose="00000500000000000000" pitchFamily="50" charset="0"/>
              </a:rPr>
              <a:t>Coat &amp; Wellies</a:t>
            </a:r>
          </a:p>
        </p:txBody>
      </p:sp>
      <p:sp>
        <p:nvSpPr>
          <p:cNvPr id="18" name="TextBox 9"/>
          <p:cNvSpPr txBox="1">
            <a:spLocks noChangeArrowheads="1"/>
          </p:cNvSpPr>
          <p:nvPr/>
        </p:nvSpPr>
        <p:spPr bwMode="auto">
          <a:xfrm>
            <a:off x="3306025" y="4779329"/>
            <a:ext cx="4611925" cy="80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662" dirty="0">
                <a:latin typeface="Montserrat" panose="00000500000000000000" pitchFamily="50" charset="0"/>
              </a:rPr>
              <a:t>Please make sure </a:t>
            </a:r>
            <a:r>
              <a:rPr lang="en-GB" altLang="en-US" sz="1662" b="1" u="sng" dirty="0">
                <a:latin typeface="Montserrat" panose="00000500000000000000" pitchFamily="50" charset="0"/>
              </a:rPr>
              <a:t>all</a:t>
            </a:r>
            <a:r>
              <a:rPr lang="en-GB" altLang="en-US" sz="1662" dirty="0">
                <a:latin typeface="Montserrat" panose="00000500000000000000" pitchFamily="50" charset="0"/>
              </a:rPr>
              <a:t> your belongings are labelled with your name!</a:t>
            </a:r>
          </a:p>
          <a:p>
            <a:pPr algn="ctr" eaLnBrk="1" hangingPunct="1">
              <a:spcBef>
                <a:spcPct val="0"/>
              </a:spcBef>
              <a:buFontTx/>
              <a:buNone/>
            </a:pPr>
            <a:endParaRPr lang="en-GB" altLang="en-US" sz="1292" dirty="0">
              <a:latin typeface="Montserrat" panose="00000500000000000000" pitchFamily="50" charset="0"/>
            </a:endParaRPr>
          </a:p>
        </p:txBody>
      </p:sp>
      <p:sp>
        <p:nvSpPr>
          <p:cNvPr id="19" name="TextBox 9"/>
          <p:cNvSpPr txBox="1">
            <a:spLocks noChangeArrowheads="1"/>
          </p:cNvSpPr>
          <p:nvPr/>
        </p:nvSpPr>
        <p:spPr bwMode="auto">
          <a:xfrm>
            <a:off x="179512" y="188224"/>
            <a:ext cx="7577504" cy="34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62" dirty="0">
                <a:latin typeface="Montserrat" panose="00000500000000000000" pitchFamily="50" charset="0"/>
              </a:rPr>
              <a:t>What will you need for school?</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971" y="561804"/>
            <a:ext cx="1230113" cy="1640150"/>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6381" y="2618872"/>
            <a:ext cx="868291" cy="1157721"/>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89092" y="654469"/>
            <a:ext cx="1135580" cy="1514106"/>
          </a:xfrm>
          <a:prstGeom prst="rect">
            <a:avLst/>
          </a:prstGeom>
        </p:spPr>
      </p:pic>
      <p:pic>
        <p:nvPicPr>
          <p:cNvPr id="1026" name="Picture 2" descr="http://www.emmacardernutrition.co.uk/blog/wp-content/uploads/2012/02/packed-lunc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325" y="2611281"/>
            <a:ext cx="1407759" cy="8823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ouristinformationcentres.net/webshop/images/webshop/224/product/large/Ricosta-William-Boys-Black-Velcro-School-Shoe54.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8496" y="4154310"/>
            <a:ext cx="1406064" cy="799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33935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rot="5400000" flipH="1">
            <a:off x="5105147"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800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School day</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6" name="TextBox 5"/>
          <p:cNvSpPr txBox="1"/>
          <p:nvPr/>
        </p:nvSpPr>
        <p:spPr>
          <a:xfrm>
            <a:off x="107504" y="260648"/>
            <a:ext cx="7749160" cy="1600438"/>
          </a:xfrm>
          <a:prstGeom prst="rect">
            <a:avLst/>
          </a:prstGeom>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sz="1400" b="1" dirty="0">
                <a:latin typeface="Montserrat" panose="00000500000000000000" pitchFamily="50" charset="0"/>
              </a:rPr>
              <a:t>It is important that you come to school at the right time and that you come every day!</a:t>
            </a:r>
          </a:p>
          <a:p>
            <a:pPr eaLnBrk="1" hangingPunct="1">
              <a:defRPr/>
            </a:pPr>
            <a:endParaRPr lang="en-GB" sz="1400" b="1" dirty="0">
              <a:latin typeface="Montserrat" panose="00000500000000000000" pitchFamily="50" charset="0"/>
            </a:endParaRPr>
          </a:p>
          <a:p>
            <a:pPr eaLnBrk="1" hangingPunct="1">
              <a:defRPr/>
            </a:pPr>
            <a:r>
              <a:rPr lang="en-GB" sz="1400" dirty="0">
                <a:latin typeface="Montserrat" panose="00000500000000000000" pitchFamily="50" charset="0"/>
              </a:rPr>
              <a:t>The school day starts at 8.45am and currently finishes at 2.45pm.  </a:t>
            </a:r>
          </a:p>
          <a:p>
            <a:pPr eaLnBrk="1" hangingPunct="1">
              <a:defRPr/>
            </a:pPr>
            <a:endParaRPr lang="en-GB" sz="1400" dirty="0">
              <a:latin typeface="Montserrat" panose="00000500000000000000" pitchFamily="50" charset="0"/>
            </a:endParaRPr>
          </a:p>
          <a:p>
            <a:pPr eaLnBrk="1" hangingPunct="1">
              <a:defRPr/>
            </a:pPr>
            <a:r>
              <a:rPr lang="en-GB" sz="1400" dirty="0">
                <a:latin typeface="Montserrat" panose="00000500000000000000" pitchFamily="50" charset="0"/>
              </a:rPr>
              <a:t>We do have a breakfast and after school club provision, run by the school, on site. </a:t>
            </a:r>
          </a:p>
          <a:p>
            <a:pPr eaLnBrk="1" hangingPunct="1">
              <a:defRPr/>
            </a:pPr>
            <a:endParaRPr lang="en-GB" sz="1400" dirty="0">
              <a:latin typeface="Montserrat" panose="00000500000000000000" pitchFamily="50" charset="0"/>
            </a:endParaRPr>
          </a:p>
          <a:p>
            <a:pPr eaLnBrk="1" hangingPunct="1">
              <a:defRPr/>
            </a:pPr>
            <a:r>
              <a:rPr lang="en-GB" sz="1400" dirty="0">
                <a:latin typeface="Montserrat" panose="00000500000000000000" pitchFamily="50" charset="0"/>
              </a:rPr>
              <a:t>					    	</a:t>
            </a:r>
            <a:endParaRPr lang="en-GB" dirty="0">
              <a:latin typeface="Comic Sans MS" pitchFamily="66" charset="0"/>
            </a:endParaRPr>
          </a:p>
        </p:txBody>
      </p:sp>
      <p:sp>
        <p:nvSpPr>
          <p:cNvPr id="8" name="TextBox 7"/>
          <p:cNvSpPr txBox="1"/>
          <p:nvPr/>
        </p:nvSpPr>
        <p:spPr>
          <a:xfrm>
            <a:off x="1768838" y="4436131"/>
            <a:ext cx="6136300" cy="738664"/>
          </a:xfrm>
          <a:prstGeom prst="rect">
            <a:avLst/>
          </a:prstGeom>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sz="1400" dirty="0">
                <a:latin typeface="Montserrat" panose="00000500000000000000" pitchFamily="50" charset="0"/>
              </a:rPr>
              <a:t>Every Wednesday we do P.E. with our PE coach Mr Reynolds.  Currently during the pandemic we wear our PE kit all day on a Wednesday. </a:t>
            </a:r>
          </a:p>
          <a:p>
            <a:pPr eaLnBrk="1" hangingPunct="1">
              <a:defRPr/>
            </a:pPr>
            <a:endParaRPr lang="en-GB" sz="1400" dirty="0">
              <a:latin typeface="Montserrat" panose="00000500000000000000" pitchFamily="50" charset="0"/>
            </a:endParaRPr>
          </a:p>
        </p:txBody>
      </p:sp>
      <p:sp>
        <p:nvSpPr>
          <p:cNvPr id="9" name="TextBox 13"/>
          <p:cNvSpPr txBox="1">
            <a:spLocks noChangeArrowheads="1"/>
          </p:cNvSpPr>
          <p:nvPr/>
        </p:nvSpPr>
        <p:spPr bwMode="auto">
          <a:xfrm>
            <a:off x="30887" y="2071055"/>
            <a:ext cx="274091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dirty="0">
                <a:latin typeface="Montserrat" panose="00000500000000000000" pitchFamily="50" charset="0"/>
              </a:rPr>
              <a:t>Everyday you will be able to go outside, so don’t forget your coat and welly boots!  We are very lucky because we have a great big garden to explore too.</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6494" y="2698997"/>
            <a:ext cx="1135580" cy="1514106"/>
          </a:xfrm>
          <a:prstGeom prst="rect">
            <a:avLst/>
          </a:prstGeom>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l="21000"/>
          <a:stretch/>
        </p:blipFill>
        <p:spPr>
          <a:xfrm rot="5400000">
            <a:off x="2615496" y="1895637"/>
            <a:ext cx="2283775" cy="2159209"/>
          </a:xfrm>
          <a:prstGeom prst="rect">
            <a:avLst/>
          </a:prstGeom>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rot="5400000" flipH="1">
            <a:off x="5105147"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8000" noProof="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Hall</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6" name="TextBox 5"/>
          <p:cNvSpPr txBox="1"/>
          <p:nvPr/>
        </p:nvSpPr>
        <p:spPr>
          <a:xfrm>
            <a:off x="253745" y="268703"/>
            <a:ext cx="7890999" cy="1015663"/>
          </a:xfrm>
          <a:prstGeom prst="rect">
            <a:avLst/>
          </a:prstGeom>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sz="1400" dirty="0">
                <a:latin typeface="Montserrat" panose="00000500000000000000" pitchFamily="50" charset="0"/>
              </a:rPr>
              <a:t>This is what our hall looks like.  We do some of our PE lessons in here.  At lunchtime special tables are put out, and we eat our lunch here. </a:t>
            </a:r>
          </a:p>
          <a:p>
            <a:pPr eaLnBrk="1" hangingPunct="1">
              <a:defRPr/>
            </a:pPr>
            <a:endParaRPr lang="en-GB" sz="1400" b="1" dirty="0">
              <a:latin typeface="Montserrat" panose="00000500000000000000" pitchFamily="50" charset="0"/>
            </a:endParaRPr>
          </a:p>
          <a:p>
            <a:pPr eaLnBrk="1" hangingPunct="1">
              <a:defRPr/>
            </a:pPr>
            <a:endParaRPr lang="en-GB" dirty="0">
              <a:latin typeface="Comic Sans MS" pitchFamily="66" charset="0"/>
            </a:endParaRPr>
          </a:p>
        </p:txBody>
      </p:sp>
      <p:sp>
        <p:nvSpPr>
          <p:cNvPr id="8" name="TextBox 7"/>
          <p:cNvSpPr txBox="1"/>
          <p:nvPr/>
        </p:nvSpPr>
        <p:spPr>
          <a:xfrm>
            <a:off x="1115616" y="4221088"/>
            <a:ext cx="7890999" cy="1446550"/>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sz="1400" dirty="0">
                <a:latin typeface="Montserrat" panose="00000500000000000000" pitchFamily="50" charset="0"/>
              </a:rPr>
              <a:t>You can have a free hot meal in Reception, Year One and Year Two.  They are tasty, healthy and will fill you up, ready to learn in the afternoon.  If you prefer, you can bring a lunchbox to school with healthy food in it.  We save sweets and chocolate for after school, so please ask your grown ups to only pack you healthy snacks. </a:t>
            </a:r>
          </a:p>
          <a:p>
            <a:pPr eaLnBrk="1" hangingPunct="1">
              <a:defRPr/>
            </a:pPr>
            <a:endParaRPr lang="en-GB" sz="1400" b="1" dirty="0">
              <a:latin typeface="Montserrat" panose="00000500000000000000" pitchFamily="50" charset="0"/>
            </a:endParaRPr>
          </a:p>
          <a:p>
            <a:pPr eaLnBrk="1" hangingPunct="1">
              <a:defRPr/>
            </a:pPr>
            <a:endParaRPr lang="en-GB" dirty="0">
              <a:latin typeface="Comic Sans MS" pitchFamily="66" charset="0"/>
            </a:endParaRPr>
          </a:p>
        </p:txBody>
      </p:sp>
      <p:pic>
        <p:nvPicPr>
          <p:cNvPr id="3" name="Picture 2">
            <a:extLst>
              <a:ext uri="{FF2B5EF4-FFF2-40B4-BE49-F238E27FC236}">
                <a16:creationId xmlns:a16="http://schemas.microsoft.com/office/drawing/2014/main" id="{62931F09-D5E7-45A5-82C1-27F95BC3345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208" r="11150"/>
          <a:stretch/>
        </p:blipFill>
        <p:spPr>
          <a:xfrm rot="5400000">
            <a:off x="2494656" y="676802"/>
            <a:ext cx="3334940" cy="3491283"/>
          </a:xfrm>
          <a:prstGeom prst="rect">
            <a:avLst/>
          </a:prstGeom>
        </p:spPr>
      </p:pic>
    </p:spTree>
    <p:extLst>
      <p:ext uri="{BB962C8B-B14F-4D97-AF65-F5344CB8AC3E}">
        <p14:creationId xmlns:p14="http://schemas.microsoft.com/office/powerpoint/2010/main" val="379701098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rot="5400000" flipH="1">
            <a:off x="5105147"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800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Learning</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8" name="TextBox 7"/>
          <p:cNvSpPr txBox="1"/>
          <p:nvPr/>
        </p:nvSpPr>
        <p:spPr>
          <a:xfrm>
            <a:off x="99393" y="137036"/>
            <a:ext cx="7994397" cy="923925"/>
          </a:xfrm>
          <a:prstGeom prst="rect">
            <a:avLst/>
          </a:prstGeom>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b="1" dirty="0">
                <a:latin typeface="Montserrat" panose="00000500000000000000" pitchFamily="50" charset="0"/>
              </a:rPr>
              <a:t>Look at some of the learning you will take part in at school!</a:t>
            </a:r>
          </a:p>
          <a:p>
            <a:pPr eaLnBrk="1" hangingPunct="1">
              <a:defRPr/>
            </a:pPr>
            <a:endParaRPr lang="en-GB" dirty="0">
              <a:latin typeface="Comic Sans MS" pitchFamily="66" charset="0"/>
            </a:endParaRPr>
          </a:p>
          <a:p>
            <a:pPr eaLnBrk="1" hangingPunct="1">
              <a:defRPr/>
            </a:pPr>
            <a:endParaRPr lang="en-GB" dirty="0">
              <a:latin typeface="Comic Sans MS" pitchFamily="66" charset="0"/>
            </a:endParaRPr>
          </a:p>
        </p:txBody>
      </p:sp>
      <p:sp>
        <p:nvSpPr>
          <p:cNvPr id="10" name="TextBox 9"/>
          <p:cNvSpPr txBox="1"/>
          <p:nvPr/>
        </p:nvSpPr>
        <p:spPr>
          <a:xfrm>
            <a:off x="99393" y="836712"/>
            <a:ext cx="7863254" cy="3847207"/>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dirty="0">
                <a:latin typeface="Montserrat" panose="00000500000000000000" pitchFamily="50" charset="0"/>
              </a:rPr>
              <a:t>In Reception, our curriculum is so exciting and engaging. </a:t>
            </a:r>
          </a:p>
          <a:p>
            <a:pPr eaLnBrk="1" hangingPunct="1">
              <a:defRPr/>
            </a:pPr>
            <a:endParaRPr lang="en-GB" dirty="0">
              <a:latin typeface="Montserrat" panose="00000500000000000000" pitchFamily="50" charset="0"/>
            </a:endParaRPr>
          </a:p>
          <a:p>
            <a:pPr eaLnBrk="1" hangingPunct="1">
              <a:defRPr/>
            </a:pPr>
            <a:r>
              <a:rPr lang="en-GB" dirty="0">
                <a:latin typeface="Montserrat" panose="00000500000000000000" pitchFamily="50" charset="0"/>
              </a:rPr>
              <a:t>The children have a Literacy, Maths, Phonics and Topic carpet session each day.  </a:t>
            </a:r>
          </a:p>
          <a:p>
            <a:pPr eaLnBrk="1" hangingPunct="1">
              <a:defRPr/>
            </a:pPr>
            <a:endParaRPr lang="en-GB" dirty="0">
              <a:latin typeface="Montserrat" panose="00000500000000000000" pitchFamily="50" charset="0"/>
            </a:endParaRPr>
          </a:p>
          <a:p>
            <a:pPr eaLnBrk="1" hangingPunct="1">
              <a:defRPr/>
            </a:pPr>
            <a:r>
              <a:rPr lang="en-GB" dirty="0">
                <a:latin typeface="Montserrat" panose="00000500000000000000" pitchFamily="50" charset="0"/>
              </a:rPr>
              <a:t>They also have optional and compulsory small group work which they will come to participate in.</a:t>
            </a:r>
          </a:p>
          <a:p>
            <a:pPr eaLnBrk="1" hangingPunct="1">
              <a:defRPr/>
            </a:pPr>
            <a:endParaRPr lang="en-GB" dirty="0">
              <a:latin typeface="Montserrat" panose="00000500000000000000" pitchFamily="50" charset="0"/>
            </a:endParaRPr>
          </a:p>
          <a:p>
            <a:pPr eaLnBrk="1" hangingPunct="1">
              <a:defRPr/>
            </a:pPr>
            <a:r>
              <a:rPr lang="en-GB" dirty="0">
                <a:latin typeface="Montserrat" panose="00000500000000000000" pitchFamily="50" charset="0"/>
              </a:rPr>
              <a:t>In between these structured learning times there are periods of time for children to explore the indoor and outdoor environment independently. </a:t>
            </a:r>
          </a:p>
          <a:p>
            <a:pPr eaLnBrk="1" hangingPunct="1">
              <a:defRPr/>
            </a:pPr>
            <a:endParaRPr lang="en-GB" dirty="0">
              <a:latin typeface="Montserrat" panose="00000500000000000000" pitchFamily="50" charset="0"/>
            </a:endParaRPr>
          </a:p>
          <a:p>
            <a:pPr eaLnBrk="1" hangingPunct="1">
              <a:defRPr/>
            </a:pPr>
            <a:r>
              <a:rPr lang="en-GB" dirty="0">
                <a:latin typeface="Montserrat" panose="00000500000000000000" pitchFamily="50" charset="0"/>
              </a:rPr>
              <a:t>During this time, staff support learning through play, ensuring your children are learning without even realising!</a:t>
            </a:r>
          </a:p>
          <a:p>
            <a:pPr eaLnBrk="1" hangingPunct="1">
              <a:defRPr/>
            </a:pPr>
            <a:endParaRPr lang="en-GB" sz="1400" b="1" dirty="0">
              <a:latin typeface="Montserrat" panose="00000500000000000000" pitchFamily="50" charset="0"/>
            </a:endParaRPr>
          </a:p>
          <a:p>
            <a:pPr eaLnBrk="1" hangingPunct="1">
              <a:defRPr/>
            </a:pPr>
            <a:endParaRPr lang="en-GB" sz="1400" b="1" dirty="0">
              <a:latin typeface="Montserrat" panose="00000500000000000000" pitchFamily="50" charset="0"/>
            </a:endParaRPr>
          </a:p>
        </p:txBody>
      </p:sp>
      <p:pic>
        <p:nvPicPr>
          <p:cNvPr id="2052" name="Picture 4" descr="http://www.bradyprimaryschool.co.uk/AjaxRequestHandler.ashx?Function=GetSecuredImage&amp;imgUrl=App_Data/bradyprimaryschool_co_uk/ClassPages/001/_Images_2014-15/DSCN009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4188889"/>
            <a:ext cx="2445631" cy="183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99189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rot="5400000" flipH="1">
            <a:off x="5105147" y="2857500"/>
            <a:ext cx="6858000" cy="1143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GB" sz="8000" noProof="0" dirty="0">
                <a:solidFill>
                  <a:schemeClr val="bg1">
                    <a:lumMod val="85000"/>
                  </a:schemeClr>
                </a:solidFill>
                <a:effectLst>
                  <a:outerShdw blurRad="38100" dist="38100" dir="2700000" algn="tl">
                    <a:srgbClr val="000000">
                      <a:alpha val="43137"/>
                    </a:srgbClr>
                  </a:outerShdw>
                </a:effectLst>
                <a:latin typeface="Gill Sans MT" pitchFamily="34" charset="0"/>
                <a:ea typeface="+mj-ea"/>
                <a:cs typeface="+mj-cs"/>
              </a:rPr>
              <a:t>School &amp; Home</a:t>
            </a:r>
            <a:endParaRPr kumimoji="0" lang="en-GB" sz="8000" b="0" i="0" u="none" strike="noStrike" kern="1200" cap="none" spc="0" normalizeH="0" baseline="0" noProof="0" dirty="0">
              <a:ln>
                <a:noFill/>
              </a:ln>
              <a:solidFill>
                <a:schemeClr val="bg1">
                  <a:lumMod val="85000"/>
                </a:schemeClr>
              </a:solidFill>
              <a:effectLst>
                <a:outerShdw blurRad="38100" dist="38100" dir="2700000" algn="tl">
                  <a:srgbClr val="000000">
                    <a:alpha val="43137"/>
                  </a:srgbClr>
                </a:outerShdw>
              </a:effectLst>
              <a:uLnTx/>
              <a:uFillTx/>
              <a:latin typeface="Gill Sans MT" pitchFamily="34" charset="0"/>
              <a:ea typeface="+mj-ea"/>
              <a:cs typeface="+mj-cs"/>
            </a:endParaRPr>
          </a:p>
        </p:txBody>
      </p:sp>
      <p:sp>
        <p:nvSpPr>
          <p:cNvPr id="6" name="TextBox 5"/>
          <p:cNvSpPr txBox="1"/>
          <p:nvPr/>
        </p:nvSpPr>
        <p:spPr>
          <a:xfrm>
            <a:off x="141930" y="149268"/>
            <a:ext cx="7598421" cy="1785104"/>
          </a:xfrm>
          <a:prstGeom prst="rect">
            <a:avLst/>
          </a:prstGeom>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US" b="1" dirty="0">
                <a:latin typeface="Montserrat" panose="00000500000000000000" pitchFamily="50" charset="0"/>
              </a:rPr>
              <a:t>Reading</a:t>
            </a:r>
            <a:endParaRPr lang="en-GB" b="1" dirty="0">
              <a:latin typeface="Montserrat" panose="00000500000000000000" pitchFamily="50" charset="0"/>
            </a:endParaRPr>
          </a:p>
          <a:p>
            <a:pPr eaLnBrk="1" hangingPunct="1">
              <a:defRPr/>
            </a:pPr>
            <a:endParaRPr lang="en-GB" sz="1400" dirty="0">
              <a:latin typeface="Montserrat" panose="00000500000000000000" pitchFamily="50" charset="0"/>
            </a:endParaRPr>
          </a:p>
          <a:p>
            <a:pPr eaLnBrk="1" hangingPunct="1">
              <a:defRPr/>
            </a:pPr>
            <a:endParaRPr lang="en-GB" sz="1400" dirty="0">
              <a:latin typeface="Montserrat" panose="00000500000000000000" pitchFamily="50" charset="0"/>
            </a:endParaRPr>
          </a:p>
          <a:p>
            <a:pPr eaLnBrk="1" hangingPunct="1">
              <a:defRPr/>
            </a:pPr>
            <a:r>
              <a:rPr lang="en-GB" sz="1600" dirty="0">
                <a:latin typeface="Montserrat" panose="00000500000000000000" pitchFamily="50" charset="0"/>
              </a:rPr>
              <a:t>After a few weeks your teacher will give you a reading book to take home to read with an adult at home.  You should keep this book in your book bag.  Don’t forget to bring it to school everyday.  We will change this book every week</a:t>
            </a:r>
            <a:r>
              <a:rPr lang="en-GB" sz="1600" b="1" dirty="0">
                <a:latin typeface="Montserrat" panose="00000500000000000000" pitchFamily="50" charset="0"/>
              </a:rPr>
              <a:t> </a:t>
            </a:r>
            <a:r>
              <a:rPr lang="en-GB" sz="1600" dirty="0">
                <a:latin typeface="Montserrat" panose="00000500000000000000" pitchFamily="50" charset="0"/>
              </a:rPr>
              <a:t>and you must read it with a grown up at least 3 times a week.  You can win prizes for practising your reading!</a:t>
            </a:r>
          </a:p>
        </p:txBody>
      </p:sp>
      <p:sp>
        <p:nvSpPr>
          <p:cNvPr id="11" name="TextBox 10"/>
          <p:cNvSpPr txBox="1"/>
          <p:nvPr/>
        </p:nvSpPr>
        <p:spPr>
          <a:xfrm>
            <a:off x="141930" y="2204864"/>
            <a:ext cx="6908800" cy="2062103"/>
          </a:xfrm>
          <a:prstGeom prst="rect">
            <a:avLst/>
          </a:prstGeom>
          <a:ln w="6350">
            <a:noFill/>
          </a:ln>
        </p:spPr>
        <p:style>
          <a:lnRef idx="2">
            <a:schemeClr val="dk1"/>
          </a:lnRef>
          <a:fillRef idx="1">
            <a:schemeClr val="lt1"/>
          </a:fillRef>
          <a:effectRef idx="0">
            <a:schemeClr val="dk1"/>
          </a:effectRef>
          <a:fontRef idx="minor">
            <a:schemeClr val="dk1"/>
          </a:fontRef>
        </p:style>
        <p:txBody>
          <a:bodyPr>
            <a:spAutoFit/>
          </a:bodyPr>
          <a:lstStyle/>
          <a:p>
            <a:pPr eaLnBrk="1" hangingPunct="1">
              <a:defRPr/>
            </a:pPr>
            <a:r>
              <a:rPr lang="en-GB" sz="1600" dirty="0">
                <a:latin typeface="Montserrat" panose="00000500000000000000" pitchFamily="50" charset="0"/>
              </a:rPr>
              <a:t>Daily reading practice, retelling stories and reading aloud will help you become a super reader.  </a:t>
            </a:r>
          </a:p>
          <a:p>
            <a:pPr eaLnBrk="1" hangingPunct="1">
              <a:defRPr/>
            </a:pPr>
            <a:endParaRPr lang="en-GB" sz="1600" dirty="0">
              <a:latin typeface="Montserrat" panose="00000500000000000000" pitchFamily="50" charset="0"/>
            </a:endParaRPr>
          </a:p>
          <a:p>
            <a:pPr eaLnBrk="1" hangingPunct="1">
              <a:defRPr/>
            </a:pPr>
            <a:r>
              <a:rPr lang="en-GB" sz="1600" dirty="0">
                <a:latin typeface="Montserrat" panose="00000500000000000000" pitchFamily="50" charset="0"/>
              </a:rPr>
              <a:t>We’re very lucky that we have our own library at Brady, and each week you will be able to choose a book to take home and share with your grown-ups.</a:t>
            </a:r>
          </a:p>
          <a:p>
            <a:pPr eaLnBrk="1" hangingPunct="1">
              <a:defRPr/>
            </a:pPr>
            <a:endParaRPr lang="en-GB" sz="1600" dirty="0">
              <a:latin typeface="Montserrat" panose="00000500000000000000" pitchFamily="50" charset="0"/>
            </a:endParaRPr>
          </a:p>
          <a:p>
            <a:pPr eaLnBrk="1" hangingPunct="1">
              <a:defRPr/>
            </a:pPr>
            <a:r>
              <a:rPr lang="en-GB" sz="1600" dirty="0">
                <a:latin typeface="Montserrat" panose="00000500000000000000" pitchFamily="50" charset="0"/>
              </a:rPr>
              <a:t>As our school is absolutely brand new – our new library is currently being set up by Mrs Agates.  We will be able to show you a picture of this later on in the year.</a:t>
            </a:r>
            <a:endParaRPr lang="en-GB" sz="1400" dirty="0">
              <a:latin typeface="Montserrat" panose="00000500000000000000" pitchFamily="50" charset="0"/>
            </a:endParaRPr>
          </a:p>
        </p:txBody>
      </p:sp>
      <p:sp>
        <p:nvSpPr>
          <p:cNvPr id="13" name="TextBox 12"/>
          <p:cNvSpPr txBox="1"/>
          <p:nvPr/>
        </p:nvSpPr>
        <p:spPr>
          <a:xfrm>
            <a:off x="951719" y="4365104"/>
            <a:ext cx="5978841" cy="584775"/>
          </a:xfrm>
          <a:prstGeom prst="rect">
            <a:avLst/>
          </a:prstGeom>
          <a:ln w="6350">
            <a:noFill/>
          </a:ln>
        </p:spPr>
        <p:style>
          <a:lnRef idx="2">
            <a:schemeClr val="dk1"/>
          </a:lnRef>
          <a:fillRef idx="1">
            <a:schemeClr val="lt1"/>
          </a:fillRef>
          <a:effectRef idx="0">
            <a:schemeClr val="dk1"/>
          </a:effectRef>
          <a:fontRef idx="minor">
            <a:schemeClr val="dk1"/>
          </a:fontRef>
        </p:style>
        <p:txBody>
          <a:bodyPr wrap="square">
            <a:spAutoFit/>
          </a:bodyPr>
          <a:lstStyle/>
          <a:p>
            <a:pPr eaLnBrk="1" hangingPunct="1">
              <a:defRPr/>
            </a:pPr>
            <a:r>
              <a:rPr lang="en-GB" sz="1600" dirty="0">
                <a:latin typeface="Montserrat" panose="00000500000000000000" pitchFamily="50" charset="0"/>
              </a:rPr>
              <a:t>Phonic sounds taught and Key Reception words will be given to you by your class teacher.  </a:t>
            </a:r>
          </a:p>
        </p:txBody>
      </p:sp>
    </p:spTree>
    <p:extLst>
      <p:ext uri="{BB962C8B-B14F-4D97-AF65-F5344CB8AC3E}">
        <p14:creationId xmlns:p14="http://schemas.microsoft.com/office/powerpoint/2010/main" val="1681995994"/>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11350</TotalTime>
  <Words>1120</Words>
  <Application>Microsoft Office PowerPoint</Application>
  <PresentationFormat>On-screen Show (4:3)</PresentationFormat>
  <Paragraphs>159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Comic Sans MS</vt:lpstr>
      <vt:lpstr>Gill Sans MT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jonbishop</dc:creator>
  <cp:lastModifiedBy>Michael Nunn</cp:lastModifiedBy>
  <cp:revision>127</cp:revision>
  <cp:lastPrinted>2015-06-26T10:49:43Z</cp:lastPrinted>
  <dcterms:created xsi:type="dcterms:W3CDTF">2014-11-07T12:48:41Z</dcterms:created>
  <dcterms:modified xsi:type="dcterms:W3CDTF">2020-11-12T13:35:43Z</dcterms:modified>
</cp:coreProperties>
</file>