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3" r:id="rId17"/>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8" autoAdjust="0"/>
    <p:restoredTop sz="94660"/>
  </p:normalViewPr>
  <p:slideViewPr>
    <p:cSldViewPr snapToGrid="0">
      <p:cViewPr varScale="1">
        <p:scale>
          <a:sx n="72" d="100"/>
          <a:sy n="72" d="100"/>
        </p:scale>
        <p:origin x="6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B992A9-306E-46C6-B3A4-C50EDE1597DF}" type="datetimeFigureOut">
              <a:rPr lang="en-GB" smtClean="0"/>
              <a:t>05/05/2021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E9A46-BBD4-42E0-B7AB-4678DBF26126}" type="slidenum">
              <a:rPr lang="en-GB" smtClean="0"/>
              <a:t>‹#›</a:t>
            </a:fld>
            <a:endParaRPr lang="en-GB"/>
          </a:p>
        </p:txBody>
      </p:sp>
    </p:spTree>
    <p:extLst>
      <p:ext uri="{BB962C8B-B14F-4D97-AF65-F5344CB8AC3E}">
        <p14:creationId xmlns:p14="http://schemas.microsoft.com/office/powerpoint/2010/main" val="294733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B992A9-306E-46C6-B3A4-C50EDE1597DF}" type="datetimeFigureOut">
              <a:rPr lang="en-GB" smtClean="0"/>
              <a:t>05/05/2021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E9A46-BBD4-42E0-B7AB-4678DBF26126}" type="slidenum">
              <a:rPr lang="en-GB" smtClean="0"/>
              <a:t>‹#›</a:t>
            </a:fld>
            <a:endParaRPr lang="en-GB"/>
          </a:p>
        </p:txBody>
      </p:sp>
    </p:spTree>
    <p:extLst>
      <p:ext uri="{BB962C8B-B14F-4D97-AF65-F5344CB8AC3E}">
        <p14:creationId xmlns:p14="http://schemas.microsoft.com/office/powerpoint/2010/main" val="25325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B992A9-306E-46C6-B3A4-C50EDE1597DF}" type="datetimeFigureOut">
              <a:rPr lang="en-GB" smtClean="0"/>
              <a:t>05/05/2021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E9A46-BBD4-42E0-B7AB-4678DBF26126}" type="slidenum">
              <a:rPr lang="en-GB" smtClean="0"/>
              <a:t>‹#›</a:t>
            </a:fld>
            <a:endParaRPr lang="en-GB"/>
          </a:p>
        </p:txBody>
      </p:sp>
    </p:spTree>
    <p:extLst>
      <p:ext uri="{BB962C8B-B14F-4D97-AF65-F5344CB8AC3E}">
        <p14:creationId xmlns:p14="http://schemas.microsoft.com/office/powerpoint/2010/main" val="314537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B992A9-306E-46C6-B3A4-C50EDE1597DF}" type="datetimeFigureOut">
              <a:rPr lang="en-GB" smtClean="0"/>
              <a:t>05/05/2021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E9A46-BBD4-42E0-B7AB-4678DBF26126}" type="slidenum">
              <a:rPr lang="en-GB" smtClean="0"/>
              <a:t>‹#›</a:t>
            </a:fld>
            <a:endParaRPr lang="en-GB"/>
          </a:p>
        </p:txBody>
      </p:sp>
    </p:spTree>
    <p:extLst>
      <p:ext uri="{BB962C8B-B14F-4D97-AF65-F5344CB8AC3E}">
        <p14:creationId xmlns:p14="http://schemas.microsoft.com/office/powerpoint/2010/main" val="272423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B992A9-306E-46C6-B3A4-C50EDE1597DF}" type="datetimeFigureOut">
              <a:rPr lang="en-GB" smtClean="0"/>
              <a:t>05/05/2021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E9A46-BBD4-42E0-B7AB-4678DBF26126}" type="slidenum">
              <a:rPr lang="en-GB" smtClean="0"/>
              <a:t>‹#›</a:t>
            </a:fld>
            <a:endParaRPr lang="en-GB"/>
          </a:p>
        </p:txBody>
      </p:sp>
    </p:spTree>
    <p:extLst>
      <p:ext uri="{BB962C8B-B14F-4D97-AF65-F5344CB8AC3E}">
        <p14:creationId xmlns:p14="http://schemas.microsoft.com/office/powerpoint/2010/main" val="12708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B992A9-306E-46C6-B3A4-C50EDE1597DF}" type="datetimeFigureOut">
              <a:rPr lang="en-GB" smtClean="0"/>
              <a:t>05/05/2021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2E9A46-BBD4-42E0-B7AB-4678DBF26126}" type="slidenum">
              <a:rPr lang="en-GB" smtClean="0"/>
              <a:t>‹#›</a:t>
            </a:fld>
            <a:endParaRPr lang="en-GB"/>
          </a:p>
        </p:txBody>
      </p:sp>
    </p:spTree>
    <p:extLst>
      <p:ext uri="{BB962C8B-B14F-4D97-AF65-F5344CB8AC3E}">
        <p14:creationId xmlns:p14="http://schemas.microsoft.com/office/powerpoint/2010/main" val="264311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B992A9-306E-46C6-B3A4-C50EDE1597DF}" type="datetimeFigureOut">
              <a:rPr lang="en-GB" smtClean="0"/>
              <a:t>05/05/2021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2E9A46-BBD4-42E0-B7AB-4678DBF26126}" type="slidenum">
              <a:rPr lang="en-GB" smtClean="0"/>
              <a:t>‹#›</a:t>
            </a:fld>
            <a:endParaRPr lang="en-GB"/>
          </a:p>
        </p:txBody>
      </p:sp>
    </p:spTree>
    <p:extLst>
      <p:ext uri="{BB962C8B-B14F-4D97-AF65-F5344CB8AC3E}">
        <p14:creationId xmlns:p14="http://schemas.microsoft.com/office/powerpoint/2010/main" val="216624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B992A9-306E-46C6-B3A4-C50EDE1597DF}" type="datetimeFigureOut">
              <a:rPr lang="en-GB" smtClean="0"/>
              <a:t>05/05/2021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2E9A46-BBD4-42E0-B7AB-4678DBF26126}" type="slidenum">
              <a:rPr lang="en-GB" smtClean="0"/>
              <a:t>‹#›</a:t>
            </a:fld>
            <a:endParaRPr lang="en-GB"/>
          </a:p>
        </p:txBody>
      </p:sp>
    </p:spTree>
    <p:extLst>
      <p:ext uri="{BB962C8B-B14F-4D97-AF65-F5344CB8AC3E}">
        <p14:creationId xmlns:p14="http://schemas.microsoft.com/office/powerpoint/2010/main" val="146699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992A9-306E-46C6-B3A4-C50EDE1597DF}" type="datetimeFigureOut">
              <a:rPr lang="en-GB" smtClean="0"/>
              <a:t>05/05/2021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2E9A46-BBD4-42E0-B7AB-4678DBF26126}" type="slidenum">
              <a:rPr lang="en-GB" smtClean="0"/>
              <a:t>‹#›</a:t>
            </a:fld>
            <a:endParaRPr lang="en-GB"/>
          </a:p>
        </p:txBody>
      </p:sp>
    </p:spTree>
    <p:extLst>
      <p:ext uri="{BB962C8B-B14F-4D97-AF65-F5344CB8AC3E}">
        <p14:creationId xmlns:p14="http://schemas.microsoft.com/office/powerpoint/2010/main" val="141183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B992A9-306E-46C6-B3A4-C50EDE1597DF}" type="datetimeFigureOut">
              <a:rPr lang="en-GB" smtClean="0"/>
              <a:t>05/05/2021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2E9A46-BBD4-42E0-B7AB-4678DBF26126}" type="slidenum">
              <a:rPr lang="en-GB" smtClean="0"/>
              <a:t>‹#›</a:t>
            </a:fld>
            <a:endParaRPr lang="en-GB"/>
          </a:p>
        </p:txBody>
      </p:sp>
    </p:spTree>
    <p:extLst>
      <p:ext uri="{BB962C8B-B14F-4D97-AF65-F5344CB8AC3E}">
        <p14:creationId xmlns:p14="http://schemas.microsoft.com/office/powerpoint/2010/main" val="4001673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B992A9-306E-46C6-B3A4-C50EDE1597DF}" type="datetimeFigureOut">
              <a:rPr lang="en-GB" smtClean="0"/>
              <a:t>05/05/2021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2E9A46-BBD4-42E0-B7AB-4678DBF26126}" type="slidenum">
              <a:rPr lang="en-GB" smtClean="0"/>
              <a:t>‹#›</a:t>
            </a:fld>
            <a:endParaRPr lang="en-GB"/>
          </a:p>
        </p:txBody>
      </p:sp>
    </p:spTree>
    <p:extLst>
      <p:ext uri="{BB962C8B-B14F-4D97-AF65-F5344CB8AC3E}">
        <p14:creationId xmlns:p14="http://schemas.microsoft.com/office/powerpoint/2010/main" val="1095701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992A9-306E-46C6-B3A4-C50EDE1597DF}" type="datetimeFigureOut">
              <a:rPr lang="en-GB" smtClean="0"/>
              <a:t>05/05/2021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E9A46-BBD4-42E0-B7AB-4678DBF26126}" type="slidenum">
              <a:rPr lang="en-GB" smtClean="0"/>
              <a:t>‹#›</a:t>
            </a:fld>
            <a:endParaRPr lang="en-GB"/>
          </a:p>
        </p:txBody>
      </p:sp>
    </p:spTree>
    <p:extLst>
      <p:ext uri="{BB962C8B-B14F-4D97-AF65-F5344CB8AC3E}">
        <p14:creationId xmlns:p14="http://schemas.microsoft.com/office/powerpoint/2010/main" val="4076670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ffice@brady.havering.sch.uk"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hyperlink" Target="http://www.premierschoolwear.co.uk/"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www.childcarechoices.gov.uk/"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help-with-childcare-costs/free-childcare-2-year-olds"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WordPictureWatermark1" descr="Untitled-1"/>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75" y="3176"/>
            <a:ext cx="4155896" cy="58812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879002" y="476904"/>
            <a:ext cx="9144000" cy="2387600"/>
          </a:xfrm>
        </p:spPr>
        <p:txBody>
          <a:bodyPr/>
          <a:lstStyle/>
          <a:p>
            <a:pPr algn="r"/>
            <a:r>
              <a:rPr lang="en-GB" dirty="0">
                <a:solidFill>
                  <a:srgbClr val="7030A0"/>
                </a:solidFill>
              </a:rPr>
              <a:t>Brady Primary School </a:t>
            </a:r>
            <a:br>
              <a:rPr lang="en-GB" dirty="0">
                <a:solidFill>
                  <a:srgbClr val="7030A0"/>
                </a:solidFill>
              </a:rPr>
            </a:br>
            <a:r>
              <a:rPr lang="en-GB" dirty="0">
                <a:solidFill>
                  <a:srgbClr val="7030A0"/>
                </a:solidFill>
              </a:rPr>
              <a:t>Nursery</a:t>
            </a:r>
          </a:p>
        </p:txBody>
      </p:sp>
      <p:sp>
        <p:nvSpPr>
          <p:cNvPr id="3" name="Subtitle 2"/>
          <p:cNvSpPr>
            <a:spLocks noGrp="1"/>
          </p:cNvSpPr>
          <p:nvPr>
            <p:ph type="subTitle" idx="1"/>
          </p:nvPr>
        </p:nvSpPr>
        <p:spPr>
          <a:xfrm>
            <a:off x="1524000" y="3602038"/>
            <a:ext cx="3144819" cy="2282396"/>
          </a:xfrm>
        </p:spPr>
        <p:txBody>
          <a:bodyPr>
            <a:normAutofit/>
          </a:bodyPr>
          <a:lstStyle/>
          <a:p>
            <a:pPr algn="l"/>
            <a:r>
              <a:rPr lang="en-GB" sz="3600" dirty="0">
                <a:solidFill>
                  <a:srgbClr val="7030A0"/>
                </a:solidFill>
              </a:rPr>
              <a:t>Prospectus</a:t>
            </a:r>
          </a:p>
          <a:p>
            <a:pPr algn="l"/>
            <a:r>
              <a:rPr lang="en-GB" sz="1400" dirty="0"/>
              <a:t>Brady Primary School</a:t>
            </a:r>
          </a:p>
          <a:p>
            <a:pPr algn="l"/>
            <a:r>
              <a:rPr lang="en-GB" sz="1400" dirty="0" err="1"/>
              <a:t>Wennington</a:t>
            </a:r>
            <a:r>
              <a:rPr lang="en-GB" sz="1400" dirty="0"/>
              <a:t> Road, Rainham, RM13 9XA</a:t>
            </a:r>
          </a:p>
          <a:p>
            <a:pPr algn="l"/>
            <a:r>
              <a:rPr lang="en-GB" sz="1400" dirty="0"/>
              <a:t>Phone: 01708 555025</a:t>
            </a:r>
          </a:p>
          <a:p>
            <a:pPr algn="l"/>
            <a:r>
              <a:rPr lang="en-GB" sz="1400" dirty="0"/>
              <a:t>Email: </a:t>
            </a:r>
            <a:r>
              <a:rPr lang="en-GB" sz="1400" dirty="0">
                <a:hlinkClick r:id="rId3"/>
              </a:rPr>
              <a:t>office@brady.havering.sch.uk</a:t>
            </a:r>
            <a:endParaRPr lang="en-GB" sz="1400" dirty="0"/>
          </a:p>
          <a:p>
            <a:pPr algn="l"/>
            <a:r>
              <a:rPr lang="en-GB" sz="1400" dirty="0"/>
              <a:t>www.bradyprimaryschool.co.uk</a:t>
            </a:r>
          </a:p>
        </p:txBody>
      </p:sp>
      <p:sp>
        <p:nvSpPr>
          <p:cNvPr id="9" name="Rectangle 8"/>
          <p:cNvSpPr/>
          <p:nvPr/>
        </p:nvSpPr>
        <p:spPr>
          <a:xfrm rot="5053264">
            <a:off x="7329542" y="2723346"/>
            <a:ext cx="3073318" cy="3866090"/>
          </a:xfrm>
          <a:prstGeom prst="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2E2E18-F5AD-4D85-9CC4-6A6803F8AE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47781">
            <a:off x="7028023" y="3280067"/>
            <a:ext cx="3618901" cy="2714176"/>
          </a:xfrm>
          <a:prstGeom prst="rect">
            <a:avLst/>
          </a:prstGeom>
        </p:spPr>
      </p:pic>
    </p:spTree>
    <p:extLst>
      <p:ext uri="{BB962C8B-B14F-4D97-AF65-F5344CB8AC3E}">
        <p14:creationId xmlns:p14="http://schemas.microsoft.com/office/powerpoint/2010/main" val="1079485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ordPictureWatermark1" descr="Untitled-1"/>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75" y="3176"/>
            <a:ext cx="4155896" cy="58812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798675" y="3460600"/>
            <a:ext cx="4098663" cy="3184264"/>
          </a:xfrm>
          <a:prstGeom prst="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88883" y="336331"/>
            <a:ext cx="10867696" cy="6494085"/>
          </a:xfrm>
          <a:prstGeom prst="rect">
            <a:avLst/>
          </a:prstGeom>
          <a:noFill/>
        </p:spPr>
        <p:txBody>
          <a:bodyPr wrap="square" rtlCol="0">
            <a:spAutoFit/>
          </a:bodyPr>
          <a:lstStyle/>
          <a:p>
            <a:r>
              <a:rPr lang="en-GB" sz="2800" dirty="0"/>
              <a:t>The Curriculum</a:t>
            </a:r>
          </a:p>
          <a:p>
            <a:endParaRPr lang="en-GB" sz="2800" dirty="0"/>
          </a:p>
          <a:p>
            <a:r>
              <a:rPr lang="en-GB" sz="1600" dirty="0"/>
              <a:t>The Brady Nursery curriculum follows the Themes, Principles and Practice of the Development Matters Framework.  We recognise that every child is unique and ready to learn.  We pride ourselves on ensuring that our Nursery provision is a purpose built, fully equipped, enabling environment for your child to flourish.  </a:t>
            </a:r>
          </a:p>
          <a:p>
            <a:endParaRPr lang="en-GB" sz="1600" dirty="0"/>
          </a:p>
          <a:p>
            <a:r>
              <a:rPr lang="en-GB" sz="1600" dirty="0"/>
              <a:t>Our experienced, nurturing staff closely follow the Development Matters framework to embed positive, firm foundations for the children to begin their educational journey.  </a:t>
            </a:r>
          </a:p>
          <a:p>
            <a:endParaRPr lang="en-GB" sz="1600" dirty="0"/>
          </a:p>
          <a:p>
            <a:r>
              <a:rPr lang="en-GB" sz="1600" dirty="0"/>
              <a:t>The curriculum is based upon Seven Areas of Learning:</a:t>
            </a:r>
          </a:p>
          <a:p>
            <a:endParaRPr lang="en-GB" sz="1600" dirty="0"/>
          </a:p>
          <a:p>
            <a:r>
              <a:rPr lang="en-GB" sz="1600" dirty="0"/>
              <a:t>Prime Areas </a:t>
            </a:r>
          </a:p>
          <a:p>
            <a:pPr marL="285750" indent="-285750">
              <a:buFont typeface="Arial" panose="020B0604020202020204" pitchFamily="34" charset="0"/>
              <a:buChar char="•"/>
            </a:pPr>
            <a:r>
              <a:rPr lang="en-GB" sz="1600" dirty="0"/>
              <a:t>Personal, Social and Emotional Development</a:t>
            </a:r>
          </a:p>
          <a:p>
            <a:pPr marL="285750" indent="-285750">
              <a:buFont typeface="Arial" panose="020B0604020202020204" pitchFamily="34" charset="0"/>
              <a:buChar char="•"/>
            </a:pPr>
            <a:r>
              <a:rPr lang="en-GB" sz="1600" dirty="0"/>
              <a:t>Communication and Language</a:t>
            </a:r>
          </a:p>
          <a:p>
            <a:pPr marL="285750" indent="-285750">
              <a:buFont typeface="Arial" panose="020B0604020202020204" pitchFamily="34" charset="0"/>
              <a:buChar char="•"/>
            </a:pPr>
            <a:r>
              <a:rPr lang="en-GB" sz="1600" dirty="0"/>
              <a:t>Physical Development </a:t>
            </a:r>
          </a:p>
          <a:p>
            <a:pPr marL="285750" indent="-285750">
              <a:buFont typeface="Arial" panose="020B0604020202020204" pitchFamily="34" charset="0"/>
              <a:buChar char="•"/>
            </a:pPr>
            <a:endParaRPr lang="en-GB" sz="1600" dirty="0"/>
          </a:p>
          <a:p>
            <a:r>
              <a:rPr lang="en-GB" sz="1600" dirty="0"/>
              <a:t>Specific Areas</a:t>
            </a:r>
          </a:p>
          <a:p>
            <a:pPr marL="285750" indent="-285750">
              <a:buFont typeface="Arial" panose="020B0604020202020204" pitchFamily="34" charset="0"/>
              <a:buChar char="•"/>
            </a:pPr>
            <a:r>
              <a:rPr lang="en-GB" sz="1600" dirty="0"/>
              <a:t>Literacy</a:t>
            </a:r>
          </a:p>
          <a:p>
            <a:pPr marL="285750" indent="-285750">
              <a:buFont typeface="Arial" panose="020B0604020202020204" pitchFamily="34" charset="0"/>
              <a:buChar char="•"/>
            </a:pPr>
            <a:r>
              <a:rPr lang="en-GB" sz="1600" dirty="0"/>
              <a:t>Mathematics</a:t>
            </a:r>
          </a:p>
          <a:p>
            <a:pPr marL="285750" indent="-285750">
              <a:buFont typeface="Arial" panose="020B0604020202020204" pitchFamily="34" charset="0"/>
              <a:buChar char="•"/>
            </a:pPr>
            <a:r>
              <a:rPr lang="en-GB" sz="1600" dirty="0"/>
              <a:t>Understanding the World </a:t>
            </a:r>
          </a:p>
          <a:p>
            <a:pPr marL="285750" indent="-285750">
              <a:buFont typeface="Arial" panose="020B0604020202020204" pitchFamily="34" charset="0"/>
              <a:buChar char="•"/>
            </a:pPr>
            <a:r>
              <a:rPr lang="en-GB" sz="1600" dirty="0"/>
              <a:t>Expressive Arts and Design </a:t>
            </a:r>
          </a:p>
          <a:p>
            <a:endParaRPr lang="en-GB" sz="2800" dirty="0"/>
          </a:p>
          <a:p>
            <a:endParaRPr lang="en-GB" sz="2800" dirty="0"/>
          </a:p>
        </p:txBody>
      </p:sp>
      <p:pic>
        <p:nvPicPr>
          <p:cNvPr id="7" name="Picture 6">
            <a:extLst>
              <a:ext uri="{FF2B5EF4-FFF2-40B4-BE49-F238E27FC236}">
                <a16:creationId xmlns:a16="http://schemas.microsoft.com/office/drawing/2014/main" id="{49536A28-14BD-4F4F-8FB4-CF998712CC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319" y="3583373"/>
            <a:ext cx="3908797" cy="2931598"/>
          </a:xfrm>
          <a:prstGeom prst="rect">
            <a:avLst/>
          </a:prstGeom>
        </p:spPr>
      </p:pic>
    </p:spTree>
    <p:extLst>
      <p:ext uri="{BB962C8B-B14F-4D97-AF65-F5344CB8AC3E}">
        <p14:creationId xmlns:p14="http://schemas.microsoft.com/office/powerpoint/2010/main" val="1319049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ordPictureWatermark1" descr="Untitled-1"/>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75" y="3176"/>
            <a:ext cx="4155896" cy="58812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823095" y="3422600"/>
            <a:ext cx="4098663" cy="3184264"/>
          </a:xfrm>
          <a:prstGeom prst="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78372" y="231228"/>
            <a:ext cx="7150188" cy="7048083"/>
          </a:xfrm>
          <a:prstGeom prst="rect">
            <a:avLst/>
          </a:prstGeom>
          <a:noFill/>
        </p:spPr>
        <p:txBody>
          <a:bodyPr wrap="square" rtlCol="0">
            <a:spAutoFit/>
          </a:bodyPr>
          <a:lstStyle/>
          <a:p>
            <a:r>
              <a:rPr lang="en-GB" sz="2800" dirty="0"/>
              <a:t>A day at Brady Nursery</a:t>
            </a:r>
          </a:p>
          <a:p>
            <a:endParaRPr lang="en-GB" sz="2800" dirty="0"/>
          </a:p>
          <a:p>
            <a:r>
              <a:rPr lang="en-GB" sz="1600" dirty="0"/>
              <a:t>A day at Brady Nursery is a always a creative, imaginative and fun day to be a part of. </a:t>
            </a:r>
          </a:p>
          <a:p>
            <a:endParaRPr lang="en-GB" sz="1600" dirty="0"/>
          </a:p>
          <a:p>
            <a:r>
              <a:rPr lang="en-GB" sz="1600" dirty="0"/>
              <a:t>Your child’s day will start at 8.30am or 12.30pm, where you will be greeted by your child’s teacher and your child will come into nursery, hang up their coat and bag and register their name.</a:t>
            </a:r>
          </a:p>
          <a:p>
            <a:endParaRPr lang="en-GB" sz="1600" dirty="0"/>
          </a:p>
          <a:p>
            <a:r>
              <a:rPr lang="en-GB" sz="1600" dirty="0"/>
              <a:t>Throughout the session there will be structured carpet time opportunities for the children to hear stories shared, play games and make music.  At all other times, the children will have access to the many activities and resources embedded in the setting – from sand and water play, to construction and mark-making. </a:t>
            </a:r>
          </a:p>
          <a:p>
            <a:endParaRPr lang="en-GB" sz="1600" dirty="0"/>
          </a:p>
          <a:p>
            <a:r>
              <a:rPr lang="en-GB" sz="1600" dirty="0"/>
              <a:t>Staff will prioritise children’s individual and developmental learning needs and </a:t>
            </a:r>
          </a:p>
          <a:p>
            <a:r>
              <a:rPr lang="en-GB" sz="1600" dirty="0"/>
              <a:t>structure small group work throughout the session to progress your child’s </a:t>
            </a:r>
          </a:p>
          <a:p>
            <a:r>
              <a:rPr lang="en-GB" sz="1600" dirty="0"/>
              <a:t>learning and understanding.</a:t>
            </a:r>
          </a:p>
          <a:p>
            <a:endParaRPr lang="en-GB" sz="1600" dirty="0"/>
          </a:p>
          <a:p>
            <a:r>
              <a:rPr lang="en-GB" sz="1600" dirty="0"/>
              <a:t>For example, they may focus on counting objects to improve early number skills or </a:t>
            </a:r>
          </a:p>
          <a:p>
            <a:r>
              <a:rPr lang="en-GB" sz="1600" dirty="0"/>
              <a:t>use specific language to improve vocabulary, such as ‘heavier, lighter than’ etc. at the playdoh table.</a:t>
            </a:r>
          </a:p>
          <a:p>
            <a:endParaRPr lang="en-GB" sz="1600" dirty="0"/>
          </a:p>
          <a:p>
            <a:r>
              <a:rPr lang="en-GB" sz="1600" dirty="0"/>
              <a:t>Your child will have lunch at 11.30am if you have opted for this additional </a:t>
            </a:r>
          </a:p>
          <a:p>
            <a:r>
              <a:rPr lang="en-GB" sz="1600" dirty="0"/>
              <a:t>session, and will come back to the nursery garden to play until lunch finishes </a:t>
            </a:r>
          </a:p>
          <a:p>
            <a:r>
              <a:rPr lang="en-GB" sz="1600" dirty="0"/>
              <a:t>at 12.30 </a:t>
            </a:r>
          </a:p>
          <a:p>
            <a:endParaRPr lang="en-GB" sz="2800" dirty="0"/>
          </a:p>
        </p:txBody>
      </p:sp>
      <p:pic>
        <p:nvPicPr>
          <p:cNvPr id="7" name="Picture 6">
            <a:extLst>
              <a:ext uri="{FF2B5EF4-FFF2-40B4-BE49-F238E27FC236}">
                <a16:creationId xmlns:a16="http://schemas.microsoft.com/office/drawing/2014/main" id="{DE84D080-516F-496E-96BD-82098B483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5219" y="3545453"/>
            <a:ext cx="3888409" cy="2916307"/>
          </a:xfrm>
          <a:prstGeom prst="rect">
            <a:avLst/>
          </a:prstGeom>
        </p:spPr>
      </p:pic>
      <p:sp>
        <p:nvSpPr>
          <p:cNvPr id="8" name="Rectangle 7">
            <a:extLst>
              <a:ext uri="{FF2B5EF4-FFF2-40B4-BE49-F238E27FC236}">
                <a16:creationId xmlns:a16="http://schemas.microsoft.com/office/drawing/2014/main" id="{97A59861-2484-4B1A-A4BB-F5396E82F9E9}"/>
              </a:ext>
            </a:extLst>
          </p:cNvPr>
          <p:cNvSpPr/>
          <p:nvPr/>
        </p:nvSpPr>
        <p:spPr>
          <a:xfrm>
            <a:off x="7823095" y="93232"/>
            <a:ext cx="4098663" cy="3184264"/>
          </a:xfrm>
          <a:prstGeom prst="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453F0D6E-3FF3-4AB4-88AA-D9E6AFC3E5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5219" y="231228"/>
            <a:ext cx="3909871" cy="2932403"/>
          </a:xfrm>
          <a:prstGeom prst="rect">
            <a:avLst/>
          </a:prstGeom>
        </p:spPr>
      </p:pic>
    </p:spTree>
    <p:extLst>
      <p:ext uri="{BB962C8B-B14F-4D97-AF65-F5344CB8AC3E}">
        <p14:creationId xmlns:p14="http://schemas.microsoft.com/office/powerpoint/2010/main" val="2472237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ordPictureWatermark1" descr="Untitled-1"/>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75" y="3176"/>
            <a:ext cx="4155896" cy="58812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447865" y="1766998"/>
            <a:ext cx="2545255" cy="3343482"/>
          </a:xfrm>
          <a:prstGeom prst="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19420" y="135782"/>
            <a:ext cx="11056883" cy="3262432"/>
          </a:xfrm>
          <a:prstGeom prst="rect">
            <a:avLst/>
          </a:prstGeom>
          <a:noFill/>
        </p:spPr>
        <p:txBody>
          <a:bodyPr wrap="square" rtlCol="0">
            <a:spAutoFit/>
          </a:bodyPr>
          <a:lstStyle/>
          <a:p>
            <a:r>
              <a:rPr lang="en-GB" sz="2800" dirty="0"/>
              <a:t>Registering for a place</a:t>
            </a:r>
          </a:p>
          <a:p>
            <a:endParaRPr lang="en-GB" sz="1600" dirty="0"/>
          </a:p>
          <a:p>
            <a:r>
              <a:rPr lang="en-GB" sz="1600" dirty="0"/>
              <a:t>1,  Children can be put on the waiting list at any time, no fee is charged to put a child on the waiting list.</a:t>
            </a:r>
          </a:p>
          <a:p>
            <a:endParaRPr lang="en-GB" sz="1600" dirty="0"/>
          </a:p>
          <a:p>
            <a:r>
              <a:rPr lang="en-GB" sz="1600" dirty="0"/>
              <a:t>2, Parents should make an appointment to look around the Nursery and wider school, or attend open evenings/ days. You will then be asked to complete a registration form. </a:t>
            </a:r>
          </a:p>
          <a:p>
            <a:r>
              <a:rPr lang="en-GB" sz="1600" dirty="0"/>
              <a:t> </a:t>
            </a:r>
          </a:p>
          <a:p>
            <a:r>
              <a:rPr lang="en-GB" sz="1600" dirty="0"/>
              <a:t>3, Places will be offered in line with the Havering Admissions Policy as set out below:</a:t>
            </a:r>
          </a:p>
          <a:p>
            <a:pPr marL="742950" lvl="1" indent="-285750">
              <a:buFont typeface="Arial" panose="020B0604020202020204" pitchFamily="34" charset="0"/>
              <a:buChar char="•"/>
            </a:pPr>
            <a:r>
              <a:rPr lang="en-GB" sz="1600" dirty="0"/>
              <a:t>Children looked after or previously looked after</a:t>
            </a:r>
          </a:p>
          <a:p>
            <a:pPr marL="742950" lvl="1" indent="-285750">
              <a:buFont typeface="Arial" panose="020B0604020202020204" pitchFamily="34" charset="0"/>
              <a:buChar char="•"/>
            </a:pPr>
            <a:r>
              <a:rPr lang="en-GB" sz="1600" dirty="0"/>
              <a:t>Children with special educational needs</a:t>
            </a:r>
          </a:p>
          <a:p>
            <a:pPr marL="742950" lvl="1" indent="-285750">
              <a:buFont typeface="Arial" panose="020B0604020202020204" pitchFamily="34" charset="0"/>
              <a:buChar char="•"/>
            </a:pPr>
            <a:r>
              <a:rPr lang="en-GB" sz="1600" dirty="0"/>
              <a:t>Siblings of children in the school</a:t>
            </a:r>
          </a:p>
          <a:p>
            <a:pPr marL="742950" lvl="1" indent="-285750">
              <a:buFont typeface="Arial" panose="020B0604020202020204" pitchFamily="34" charset="0"/>
              <a:buChar char="•"/>
            </a:pPr>
            <a:r>
              <a:rPr lang="en-GB" sz="1600" dirty="0"/>
              <a:t>Distance from home to school </a:t>
            </a:r>
          </a:p>
        </p:txBody>
      </p:sp>
      <p:sp>
        <p:nvSpPr>
          <p:cNvPr id="6" name="TextBox 5"/>
          <p:cNvSpPr txBox="1"/>
          <p:nvPr/>
        </p:nvSpPr>
        <p:spPr>
          <a:xfrm>
            <a:off x="378372" y="3459786"/>
            <a:ext cx="7083973" cy="1323439"/>
          </a:xfrm>
          <a:prstGeom prst="rect">
            <a:avLst/>
          </a:prstGeom>
          <a:noFill/>
        </p:spPr>
        <p:txBody>
          <a:bodyPr wrap="square" rtlCol="0">
            <a:spAutoFit/>
          </a:bodyPr>
          <a:lstStyle/>
          <a:p>
            <a:r>
              <a:rPr lang="en-GB" sz="1600" dirty="0"/>
              <a:t>4, Free entitlement place may be available from the term after your child turns 3 years of age. The cut off days for each term are 31</a:t>
            </a:r>
            <a:r>
              <a:rPr lang="en-GB" sz="1600" baseline="30000" dirty="0"/>
              <a:t>st</a:t>
            </a:r>
            <a:r>
              <a:rPr lang="en-GB" sz="1600" dirty="0"/>
              <a:t> August/ 31</a:t>
            </a:r>
            <a:r>
              <a:rPr lang="en-GB" sz="1600" baseline="30000" dirty="0"/>
              <a:t>st</a:t>
            </a:r>
            <a:r>
              <a:rPr lang="en-GB" sz="1600" dirty="0"/>
              <a:t> December/ 31</a:t>
            </a:r>
            <a:r>
              <a:rPr lang="en-GB" sz="1600" baseline="30000" dirty="0"/>
              <a:t>st</a:t>
            </a:r>
            <a:r>
              <a:rPr lang="en-GB" sz="1600" dirty="0"/>
              <a:t> March.</a:t>
            </a:r>
          </a:p>
          <a:p>
            <a:r>
              <a:rPr lang="en-GB" sz="1600" dirty="0"/>
              <a:t>If you wish to request a 30 hour place this must take place the term before your child turns 3 years of age. </a:t>
            </a:r>
          </a:p>
        </p:txBody>
      </p:sp>
      <p:sp>
        <p:nvSpPr>
          <p:cNvPr id="8" name="TextBox 7"/>
          <p:cNvSpPr txBox="1"/>
          <p:nvPr/>
        </p:nvSpPr>
        <p:spPr>
          <a:xfrm>
            <a:off x="319420" y="4996585"/>
            <a:ext cx="11782096" cy="1600438"/>
          </a:xfrm>
          <a:prstGeom prst="rect">
            <a:avLst/>
          </a:prstGeom>
          <a:noFill/>
        </p:spPr>
        <p:txBody>
          <a:bodyPr wrap="square" rtlCol="0">
            <a:spAutoFit/>
          </a:bodyPr>
          <a:lstStyle/>
          <a:p>
            <a:r>
              <a:rPr lang="en-GB" sz="1600" dirty="0"/>
              <a:t>Parents will be expected to sign a contract if offered a place in the nursery. </a:t>
            </a:r>
          </a:p>
          <a:p>
            <a:r>
              <a:rPr lang="en-GB" sz="1600" dirty="0"/>
              <a:t>To show your commitment, we ask that this contract is returned promptly. We will have one main intake a year, in September. However, occasionally places may become available at other times. Places for September will be allocated from March the year before. </a:t>
            </a:r>
          </a:p>
          <a:p>
            <a:endParaRPr lang="en-GB" sz="1600" dirty="0"/>
          </a:p>
          <a:p>
            <a:r>
              <a:rPr lang="en-GB" sz="1600" dirty="0"/>
              <a:t>Once you have been offered a place you will also have a stay and play session in September to help your child’s transition into the nursery. This is a great chance for you and your child to meet the staff and begin to form a strong partnership to work together. </a:t>
            </a:r>
            <a:r>
              <a:rPr lang="en-GB" dirty="0"/>
              <a:t> </a:t>
            </a:r>
          </a:p>
        </p:txBody>
      </p:sp>
      <p:pic>
        <p:nvPicPr>
          <p:cNvPr id="9" name="Picture 8">
            <a:extLst>
              <a:ext uri="{FF2B5EF4-FFF2-40B4-BE49-F238E27FC236}">
                <a16:creationId xmlns:a16="http://schemas.microsoft.com/office/drawing/2014/main" id="{6C177F33-2108-4828-8F83-C34220C24C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259586" y="2333322"/>
            <a:ext cx="2921811" cy="2191358"/>
          </a:xfrm>
          <a:prstGeom prst="rect">
            <a:avLst/>
          </a:prstGeom>
        </p:spPr>
      </p:pic>
    </p:spTree>
    <p:extLst>
      <p:ext uri="{BB962C8B-B14F-4D97-AF65-F5344CB8AC3E}">
        <p14:creationId xmlns:p14="http://schemas.microsoft.com/office/powerpoint/2010/main" val="4187368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ordPictureWatermark1" descr="Untitled-1"/>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75" y="3176"/>
            <a:ext cx="4155896" cy="58812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823095" y="3422600"/>
            <a:ext cx="4098663" cy="3184264"/>
          </a:xfrm>
          <a:prstGeom prst="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7352" y="262759"/>
            <a:ext cx="10899227" cy="523220"/>
          </a:xfrm>
          <a:prstGeom prst="rect">
            <a:avLst/>
          </a:prstGeom>
          <a:noFill/>
        </p:spPr>
        <p:txBody>
          <a:bodyPr wrap="square" rtlCol="0">
            <a:spAutoFit/>
          </a:bodyPr>
          <a:lstStyle/>
          <a:p>
            <a:r>
              <a:rPr lang="en-GB" sz="2800" dirty="0"/>
              <a:t>Children’s individual needs</a:t>
            </a:r>
          </a:p>
        </p:txBody>
      </p:sp>
      <p:sp>
        <p:nvSpPr>
          <p:cNvPr id="5" name="Rectangle 4"/>
          <p:cNvSpPr/>
          <p:nvPr/>
        </p:nvSpPr>
        <p:spPr>
          <a:xfrm>
            <a:off x="357352" y="785979"/>
            <a:ext cx="11564406" cy="5078313"/>
          </a:xfrm>
          <a:prstGeom prst="rect">
            <a:avLst/>
          </a:prstGeom>
        </p:spPr>
        <p:txBody>
          <a:bodyPr wrap="square">
            <a:spAutoFit/>
          </a:bodyPr>
          <a:lstStyle/>
          <a:p>
            <a:r>
              <a:rPr lang="en-GB" sz="1600" b="0" i="0" u="none" strike="noStrike" baseline="0" dirty="0"/>
              <a:t>At Brady, we believe that all children</a:t>
            </a:r>
            <a:r>
              <a:rPr lang="en-GB" sz="1600" b="0" i="0" u="none" strike="noStrike" dirty="0"/>
              <a:t> have the right to a first class education</a:t>
            </a:r>
            <a:r>
              <a:rPr lang="en-GB" sz="1600" dirty="0"/>
              <a:t>. To do this we ensure that children’s needs are identified and planned for to help create the most appropriate curriculum for them. </a:t>
            </a:r>
          </a:p>
          <a:p>
            <a:endParaRPr lang="en-GB" sz="1600" dirty="0"/>
          </a:p>
          <a:p>
            <a:r>
              <a:rPr lang="en-GB" sz="1600" dirty="0"/>
              <a:t>Some children are given extra support and guidance where needed from our team of highly trained staff. To help us meet the children’s special needs, we follow the National ‘Special Educational Needs and Disability Code of Practice’. Details of the school’s offer for children with SEND and Havering’s local offer can be found on the school website or in the school office. </a:t>
            </a:r>
          </a:p>
          <a:p>
            <a:endParaRPr lang="en-GB" sz="1600" b="0" i="0" u="none" strike="noStrike" dirty="0"/>
          </a:p>
          <a:p>
            <a:r>
              <a:rPr lang="en-GB" sz="1600" dirty="0"/>
              <a:t>As with all schools we also have a portion of children who are learning English as an additional language. Our language rich environment within the nursery and the school enables these children to make rapid progress in developing their skills in English. </a:t>
            </a:r>
          </a:p>
          <a:p>
            <a:endParaRPr lang="en-GB" b="0" i="0" u="none" strike="noStrike" dirty="0">
              <a:solidFill>
                <a:srgbClr val="FF0000"/>
              </a:solidFill>
              <a:latin typeface="Tahoma" panose="020B0604030504040204" pitchFamily="34" charset="0"/>
            </a:endParaRPr>
          </a:p>
          <a:p>
            <a:r>
              <a:rPr lang="en-GB" sz="1600" b="0" i="0" u="none" strike="noStrike" dirty="0">
                <a:solidFill>
                  <a:srgbClr val="FF0000"/>
                </a:solidFill>
              </a:rPr>
              <a:t>“</a:t>
            </a:r>
            <a:r>
              <a:rPr lang="en-GB" sz="1600" b="0" i="1" u="none" strike="noStrike" baseline="0" dirty="0">
                <a:solidFill>
                  <a:srgbClr val="FF0000"/>
                </a:solidFill>
              </a:rPr>
              <a:t>Support for pupils who have special educational needs and/or disabilities is well planned</a:t>
            </a:r>
          </a:p>
          <a:p>
            <a:r>
              <a:rPr lang="en-GB" sz="1600" b="0" i="1" u="none" strike="noStrike" baseline="0" dirty="0">
                <a:solidFill>
                  <a:srgbClr val="FF0000"/>
                </a:solidFill>
              </a:rPr>
              <a:t> and effective. As a result, these pupils are making good progress in most of their</a:t>
            </a:r>
          </a:p>
          <a:p>
            <a:r>
              <a:rPr lang="en-GB" sz="1600" b="0" i="1" u="none" strike="noStrike" baseline="0" dirty="0">
                <a:solidFill>
                  <a:srgbClr val="FF0000"/>
                </a:solidFill>
              </a:rPr>
              <a:t> subjects”. – Ofsted 2017</a:t>
            </a:r>
          </a:p>
          <a:p>
            <a:endParaRPr lang="en-GB" sz="1600" i="1" dirty="0">
              <a:solidFill>
                <a:srgbClr val="FF0000"/>
              </a:solidFill>
            </a:endParaRPr>
          </a:p>
          <a:p>
            <a:r>
              <a:rPr lang="en-GB" sz="1600" b="0" u="none" strike="noStrike" baseline="0" dirty="0"/>
              <a:t>Help is always available for children with Special Educational Needs (SEND). All staff are </a:t>
            </a:r>
          </a:p>
          <a:p>
            <a:r>
              <a:rPr lang="en-GB" sz="1600" b="0" u="none" strike="noStrike" baseline="0" dirty="0"/>
              <a:t>involved</a:t>
            </a:r>
            <a:r>
              <a:rPr lang="en-GB" sz="1600" b="0" u="none" strike="noStrike" dirty="0"/>
              <a:t> in this process, through identification and support. </a:t>
            </a:r>
          </a:p>
          <a:p>
            <a:endParaRPr lang="en-GB" sz="1600" dirty="0"/>
          </a:p>
          <a:p>
            <a:r>
              <a:rPr lang="en-GB" sz="1600" b="0" u="none" strike="noStrike" dirty="0"/>
              <a:t>The Foundation Stage Leader (Mrs Divall), in conjunction with our SENCO (Mrs Zaayman) </a:t>
            </a:r>
          </a:p>
          <a:p>
            <a:r>
              <a:rPr lang="en-GB" sz="1600" b="0" u="none" strike="noStrike" dirty="0"/>
              <a:t>help to oversee this provision for the Nursery and in turn the whole school. </a:t>
            </a:r>
            <a:endParaRPr lang="en-GB" sz="1600" b="0" u="none" strike="noStrike" baseline="0" dirty="0"/>
          </a:p>
          <a:p>
            <a:r>
              <a:rPr lang="en-GB" b="0" i="0" u="none" strike="noStrike" baseline="0" dirty="0">
                <a:solidFill>
                  <a:srgbClr val="000000"/>
                </a:solidFill>
                <a:latin typeface="Tahoma" panose="020B0604030504040204" pitchFamily="34" charset="0"/>
              </a:rPr>
              <a:t>	</a:t>
            </a:r>
          </a:p>
        </p:txBody>
      </p:sp>
      <p:pic>
        <p:nvPicPr>
          <p:cNvPr id="8" name="Picture 7">
            <a:extLst>
              <a:ext uri="{FF2B5EF4-FFF2-40B4-BE49-F238E27FC236}">
                <a16:creationId xmlns:a16="http://schemas.microsoft.com/office/drawing/2014/main" id="{EF5B5C21-F941-41BF-8C28-2171303648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320" y="3535680"/>
            <a:ext cx="3940328" cy="2955246"/>
          </a:xfrm>
          <a:prstGeom prst="rect">
            <a:avLst/>
          </a:prstGeom>
        </p:spPr>
      </p:pic>
    </p:spTree>
    <p:extLst>
      <p:ext uri="{BB962C8B-B14F-4D97-AF65-F5344CB8AC3E}">
        <p14:creationId xmlns:p14="http://schemas.microsoft.com/office/powerpoint/2010/main" val="136271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ordPictureWatermark1" descr="Untitled-1"/>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75" y="3176"/>
            <a:ext cx="4155896" cy="58812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1761" y="346841"/>
            <a:ext cx="3762928" cy="6432530"/>
          </a:xfrm>
          <a:prstGeom prst="rect">
            <a:avLst/>
          </a:prstGeom>
          <a:noFill/>
        </p:spPr>
        <p:txBody>
          <a:bodyPr wrap="square" rtlCol="0">
            <a:spAutoFit/>
          </a:bodyPr>
          <a:lstStyle/>
          <a:p>
            <a:r>
              <a:rPr lang="en-GB" sz="2800" dirty="0"/>
              <a:t>Behaviour</a:t>
            </a:r>
          </a:p>
          <a:p>
            <a:endParaRPr lang="en-GB" sz="1600" dirty="0"/>
          </a:p>
          <a:p>
            <a:r>
              <a:rPr lang="en-GB" sz="1600" b="1" i="1" dirty="0">
                <a:solidFill>
                  <a:srgbClr val="FF0000"/>
                </a:solidFill>
              </a:rPr>
              <a:t>“The school’s personal development and welfare is outstanding. Staff and pupils understand the importance of taking care of each other at all times, pupils feel very safe in school ” Ofsted 2017</a:t>
            </a:r>
            <a:endParaRPr lang="en-GB" sz="1600" dirty="0">
              <a:solidFill>
                <a:srgbClr val="FF0000"/>
              </a:solidFill>
            </a:endParaRPr>
          </a:p>
          <a:p>
            <a:r>
              <a:rPr lang="en-GB" sz="1600" dirty="0"/>
              <a:t> </a:t>
            </a:r>
          </a:p>
          <a:p>
            <a:r>
              <a:rPr lang="en-GB" sz="1600" dirty="0"/>
              <a:t>At Brady we are proud of the ‘Outstanding’ behaviour we have, we work hard as a school to ensure that this is the case through the use of positive praise and reinforcement. We provide a supportive and positive learning environment in which the children feel comfortable </a:t>
            </a:r>
          </a:p>
          <a:p>
            <a:r>
              <a:rPr lang="en-GB" sz="1600" dirty="0"/>
              <a:t>And can express themselves. </a:t>
            </a:r>
          </a:p>
          <a:p>
            <a:endParaRPr lang="en-GB" sz="1600" dirty="0"/>
          </a:p>
          <a:p>
            <a:r>
              <a:rPr lang="en-GB" sz="1600" dirty="0"/>
              <a:t>All staff have high expectations for</a:t>
            </a:r>
          </a:p>
          <a:p>
            <a:r>
              <a:rPr lang="en-GB" sz="1600" dirty="0"/>
              <a:t>behaviour both in school and on </a:t>
            </a:r>
          </a:p>
          <a:p>
            <a:r>
              <a:rPr lang="en-GB" sz="1600" dirty="0"/>
              <a:t>school trips. </a:t>
            </a:r>
          </a:p>
          <a:p>
            <a:endParaRPr lang="en-GB" sz="1600" dirty="0"/>
          </a:p>
          <a:p>
            <a:r>
              <a:rPr lang="en-GB" sz="1600" dirty="0"/>
              <a:t>As a school we also work in </a:t>
            </a:r>
          </a:p>
          <a:p>
            <a:r>
              <a:rPr lang="en-GB" sz="1600" dirty="0"/>
              <a:t>partnership with parents and </a:t>
            </a:r>
          </a:p>
          <a:p>
            <a:r>
              <a:rPr lang="en-GB" sz="1600" dirty="0"/>
              <a:t>carers to ensure that the children’s</a:t>
            </a:r>
          </a:p>
          <a:p>
            <a:r>
              <a:rPr lang="en-GB" sz="1600" dirty="0"/>
              <a:t>needs are being met. </a:t>
            </a:r>
          </a:p>
        </p:txBody>
      </p:sp>
      <p:sp>
        <p:nvSpPr>
          <p:cNvPr id="8" name="TextBox 7"/>
          <p:cNvSpPr txBox="1"/>
          <p:nvPr/>
        </p:nvSpPr>
        <p:spPr>
          <a:xfrm>
            <a:off x="7735241" y="349437"/>
            <a:ext cx="4238019" cy="5940088"/>
          </a:xfrm>
          <a:prstGeom prst="rect">
            <a:avLst/>
          </a:prstGeom>
          <a:noFill/>
        </p:spPr>
        <p:txBody>
          <a:bodyPr wrap="square" rtlCol="0">
            <a:spAutoFit/>
          </a:bodyPr>
          <a:lstStyle/>
          <a:p>
            <a:r>
              <a:rPr lang="en-GB" sz="2800" dirty="0"/>
              <a:t>Parents/ Carers</a:t>
            </a:r>
          </a:p>
          <a:p>
            <a:endParaRPr lang="en-GB" sz="1600" dirty="0"/>
          </a:p>
          <a:p>
            <a:r>
              <a:rPr lang="en-GB" sz="1600" dirty="0"/>
              <a:t>There are many ways in which you as parents can support your child/children when they are at Nursery. </a:t>
            </a:r>
          </a:p>
          <a:p>
            <a:endParaRPr lang="en-GB" sz="1600" dirty="0"/>
          </a:p>
          <a:p>
            <a:r>
              <a:rPr lang="en-GB" sz="1600" dirty="0"/>
              <a:t>You are always welcome in school. When your child has settled; you may like to join us as one of our volunteers on a regular or occasional basis. There are many ways in which you can help, either with your child’s activities or by sharing any specific skills you may have. </a:t>
            </a:r>
          </a:p>
          <a:p>
            <a:endParaRPr lang="en-GB" sz="1600" dirty="0"/>
          </a:p>
          <a:p>
            <a:r>
              <a:rPr lang="en-GB" sz="1600" dirty="0"/>
              <a:t>We also run courses through the adult college which may help you to assist your child at home- these are all free of charge to you as parents. </a:t>
            </a:r>
          </a:p>
          <a:p>
            <a:endParaRPr lang="en-GB" sz="1600" dirty="0"/>
          </a:p>
          <a:p>
            <a:r>
              <a:rPr lang="en-GB" sz="1600" dirty="0"/>
              <a:t>We hold shared learning afternoons where you are welcomed into school to work with your child for the afternoon. </a:t>
            </a:r>
          </a:p>
          <a:p>
            <a:endParaRPr lang="en-GB" sz="1600" dirty="0"/>
          </a:p>
          <a:p>
            <a:r>
              <a:rPr lang="en-GB" sz="1600" dirty="0"/>
              <a:t>During the course of the year we also have 2 parents evenings and an end of year report. </a:t>
            </a:r>
          </a:p>
        </p:txBody>
      </p:sp>
      <p:sp>
        <p:nvSpPr>
          <p:cNvPr id="10" name="Rectangle 9">
            <a:extLst>
              <a:ext uri="{FF2B5EF4-FFF2-40B4-BE49-F238E27FC236}">
                <a16:creationId xmlns:a16="http://schemas.microsoft.com/office/drawing/2014/main" id="{37CAAFDB-CA6B-4EFF-A4C5-13E50820AEBC}"/>
              </a:ext>
            </a:extLst>
          </p:cNvPr>
          <p:cNvSpPr/>
          <p:nvPr/>
        </p:nvSpPr>
        <p:spPr>
          <a:xfrm>
            <a:off x="4227015" y="3474699"/>
            <a:ext cx="2963417" cy="2284867"/>
          </a:xfrm>
          <a:prstGeom prst="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328778" y="3582173"/>
            <a:ext cx="2759889" cy="2069917"/>
          </a:xfrm>
          <a:prstGeom prst="rect">
            <a:avLst/>
          </a:prstGeom>
        </p:spPr>
      </p:pic>
      <p:sp>
        <p:nvSpPr>
          <p:cNvPr id="11" name="Rectangle 10">
            <a:extLst>
              <a:ext uri="{FF2B5EF4-FFF2-40B4-BE49-F238E27FC236}">
                <a16:creationId xmlns:a16="http://schemas.microsoft.com/office/drawing/2014/main" id="{2FA2F784-46CB-41C4-A536-C18032CB5994}"/>
              </a:ext>
            </a:extLst>
          </p:cNvPr>
          <p:cNvSpPr/>
          <p:nvPr/>
        </p:nvSpPr>
        <p:spPr>
          <a:xfrm>
            <a:off x="4227015" y="982264"/>
            <a:ext cx="2963417" cy="2284867"/>
          </a:xfrm>
          <a:prstGeom prst="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D5A3767-C139-4AD7-AA28-4C0C9A9B07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8777" y="1098433"/>
            <a:ext cx="2759890" cy="2069917"/>
          </a:xfrm>
          <a:prstGeom prst="rect">
            <a:avLst/>
          </a:prstGeom>
        </p:spPr>
      </p:pic>
    </p:spTree>
    <p:extLst>
      <p:ext uri="{BB962C8B-B14F-4D97-AF65-F5344CB8AC3E}">
        <p14:creationId xmlns:p14="http://schemas.microsoft.com/office/powerpoint/2010/main" val="472623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ordPictureWatermark1" descr="Untitled-1"/>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75" y="3176"/>
            <a:ext cx="4155896" cy="58812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193280" y="1252543"/>
            <a:ext cx="3434080" cy="2466017"/>
          </a:xfrm>
          <a:prstGeom prst="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47040" y="276573"/>
            <a:ext cx="10815145" cy="6955750"/>
          </a:xfrm>
          <a:prstGeom prst="rect">
            <a:avLst/>
          </a:prstGeom>
          <a:noFill/>
        </p:spPr>
        <p:txBody>
          <a:bodyPr wrap="square" rtlCol="0">
            <a:spAutoFit/>
          </a:bodyPr>
          <a:lstStyle/>
          <a:p>
            <a:r>
              <a:rPr lang="en-GB" sz="2800" dirty="0"/>
              <a:t>Equality</a:t>
            </a:r>
          </a:p>
          <a:p>
            <a:r>
              <a:rPr lang="en-GB" sz="1600" dirty="0"/>
              <a:t>We ensure that all children, irrespective of gender, race or ethnicity, have the opportunity to achieve well and meet their full potential. We all adhere to the Brady Primary School Equality Policy.  </a:t>
            </a:r>
          </a:p>
          <a:p>
            <a:endParaRPr lang="en-GB" sz="2800" dirty="0"/>
          </a:p>
          <a:p>
            <a:r>
              <a:rPr lang="en-GB" sz="2800" dirty="0"/>
              <a:t>Security in the Nursery</a:t>
            </a:r>
          </a:p>
          <a:p>
            <a:r>
              <a:rPr lang="en-GB" sz="1600" dirty="0"/>
              <a:t>All staff are well trained and conscious of the need for tight, unobtrusive, </a:t>
            </a:r>
          </a:p>
          <a:p>
            <a:r>
              <a:rPr lang="en-GB" sz="1600" dirty="0"/>
              <a:t>security within the nursery and the whole school. All visitors must report to </a:t>
            </a:r>
          </a:p>
          <a:p>
            <a:r>
              <a:rPr lang="en-GB" sz="1600" dirty="0"/>
              <a:t>the office and be signed in and out of the building. Any unknown person, not </a:t>
            </a:r>
          </a:p>
          <a:p>
            <a:r>
              <a:rPr lang="en-GB" sz="1600" dirty="0"/>
              <a:t>wearing a visitors badge will be challenged by all members of staff. </a:t>
            </a:r>
          </a:p>
          <a:p>
            <a:endParaRPr lang="en-GB" sz="1600" dirty="0"/>
          </a:p>
          <a:p>
            <a:r>
              <a:rPr lang="en-GB" sz="1600" dirty="0"/>
              <a:t>All adults who work with children in the school are subject to enhanced </a:t>
            </a:r>
          </a:p>
          <a:p>
            <a:r>
              <a:rPr lang="en-GB" sz="1600" dirty="0"/>
              <a:t>DBS checks. </a:t>
            </a:r>
          </a:p>
          <a:p>
            <a:endParaRPr lang="en-GB" sz="2800" dirty="0"/>
          </a:p>
          <a:p>
            <a:r>
              <a:rPr lang="en-GB" sz="2800" dirty="0"/>
              <a:t>Uniform</a:t>
            </a:r>
            <a:r>
              <a:rPr lang="en-GB" dirty="0"/>
              <a:t> </a:t>
            </a:r>
          </a:p>
          <a:p>
            <a:r>
              <a:rPr lang="en-GB" dirty="0"/>
              <a:t>Nursery children will wear a white polo t-shirt (with or without a </a:t>
            </a:r>
          </a:p>
          <a:p>
            <a:r>
              <a:rPr lang="en-GB" dirty="0"/>
              <a:t>school logo) with plain black tracksuit bottoms and a school jumper. </a:t>
            </a:r>
          </a:p>
          <a:p>
            <a:r>
              <a:rPr lang="en-GB" dirty="0"/>
              <a:t>Sensible closed shoes should be worn (no sandals, flip-flops or boots).</a:t>
            </a:r>
          </a:p>
          <a:p>
            <a:r>
              <a:rPr lang="en-GB" dirty="0"/>
              <a:t>Nursery children should also bring with them a PE kit for when it is their term to </a:t>
            </a:r>
          </a:p>
          <a:p>
            <a:r>
              <a:rPr lang="en-GB" dirty="0"/>
              <a:t>take part in PE lessons (blue Brady t-shirt, shorts and plimsoles). </a:t>
            </a:r>
          </a:p>
          <a:p>
            <a:r>
              <a:rPr lang="en-GB" dirty="0"/>
              <a:t>Uniform bearing the school logo can be purchased from Premier School wear </a:t>
            </a:r>
            <a:r>
              <a:rPr lang="en-GB" dirty="0">
                <a:hlinkClick r:id="rId3"/>
              </a:rPr>
              <a:t>http://www.premierschoolwear.co.uk/</a:t>
            </a:r>
            <a:endParaRPr lang="en-GB" dirty="0"/>
          </a:p>
          <a:p>
            <a:endParaRPr lang="en-GB" dirty="0"/>
          </a:p>
          <a:p>
            <a:endParaRPr lang="en-GB" dirty="0"/>
          </a:p>
        </p:txBody>
      </p:sp>
      <p:pic>
        <p:nvPicPr>
          <p:cNvPr id="7" name="Picture 6">
            <a:extLst>
              <a:ext uri="{FF2B5EF4-FFF2-40B4-BE49-F238E27FC236}">
                <a16:creationId xmlns:a16="http://schemas.microsoft.com/office/drawing/2014/main" id="{2A615C19-4D94-4CAA-AA4A-7836AD71D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2698" y="1320513"/>
            <a:ext cx="3193239" cy="2330076"/>
          </a:xfrm>
          <a:prstGeom prst="rect">
            <a:avLst/>
          </a:prstGeom>
        </p:spPr>
      </p:pic>
      <p:sp>
        <p:nvSpPr>
          <p:cNvPr id="8" name="Rectangle 7">
            <a:extLst>
              <a:ext uri="{FF2B5EF4-FFF2-40B4-BE49-F238E27FC236}">
                <a16:creationId xmlns:a16="http://schemas.microsoft.com/office/drawing/2014/main" id="{B00A6ED0-02DA-42C9-BE8D-7A1020A034DA}"/>
              </a:ext>
            </a:extLst>
          </p:cNvPr>
          <p:cNvSpPr/>
          <p:nvPr/>
        </p:nvSpPr>
        <p:spPr>
          <a:xfrm>
            <a:off x="8234505" y="3905256"/>
            <a:ext cx="3622215" cy="2801297"/>
          </a:xfrm>
          <a:prstGeom prst="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2F85E2F0-6E92-475A-98FD-D7B4363364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302"/>
          <a:stretch/>
        </p:blipFill>
        <p:spPr>
          <a:xfrm>
            <a:off x="8331200" y="4435963"/>
            <a:ext cx="3413760" cy="1886897"/>
          </a:xfrm>
          <a:prstGeom prst="rect">
            <a:avLst/>
          </a:prstGeom>
        </p:spPr>
      </p:pic>
    </p:spTree>
    <p:extLst>
      <p:ext uri="{BB962C8B-B14F-4D97-AF65-F5344CB8AC3E}">
        <p14:creationId xmlns:p14="http://schemas.microsoft.com/office/powerpoint/2010/main" val="2567615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WordPictureWatermark1" descr="Untitled-1">
            <a:extLst>
              <a:ext uri="{FF2B5EF4-FFF2-40B4-BE49-F238E27FC236}">
                <a16:creationId xmlns:a16="http://schemas.microsoft.com/office/drawing/2014/main" id="{E6815983-8C3F-40B1-9986-CDC844BC6811}"/>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75" y="3176"/>
            <a:ext cx="4155896" cy="58812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
            <a:extLst>
              <a:ext uri="{FF2B5EF4-FFF2-40B4-BE49-F238E27FC236}">
                <a16:creationId xmlns:a16="http://schemas.microsoft.com/office/drawing/2014/main" id="{43D306FC-0241-4A74-8EB0-794DF38D5FA6}"/>
              </a:ext>
            </a:extLst>
          </p:cNvPr>
          <p:cNvSpPr txBox="1">
            <a:spLocks noChangeArrowheads="1"/>
          </p:cNvSpPr>
          <p:nvPr/>
        </p:nvSpPr>
        <p:spPr bwMode="auto">
          <a:xfrm>
            <a:off x="939713" y="1207452"/>
            <a:ext cx="1079162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dirty="0">
                <a:latin typeface="Montserrat" panose="00000500000000000000" pitchFamily="50" charset="0"/>
              </a:rPr>
              <a:t>We know that everything is a bit uncertain at the moment, but one thing that is certain is that we cannot wait to meet you.</a:t>
            </a:r>
          </a:p>
          <a:p>
            <a:pPr eaLnBrk="1" hangingPunct="1">
              <a:spcBef>
                <a:spcPct val="0"/>
              </a:spcBef>
              <a:buFontTx/>
              <a:buNone/>
            </a:pPr>
            <a:endParaRPr lang="en-GB" altLang="en-US" dirty="0">
              <a:latin typeface="Montserrat" panose="00000500000000000000" pitchFamily="50" charset="0"/>
            </a:endParaRPr>
          </a:p>
          <a:p>
            <a:pPr eaLnBrk="1" hangingPunct="1">
              <a:spcBef>
                <a:spcPct val="0"/>
              </a:spcBef>
              <a:buFontTx/>
              <a:buNone/>
            </a:pPr>
            <a:r>
              <a:rPr lang="en-GB" altLang="en-US" dirty="0">
                <a:latin typeface="Montserrat" panose="00000500000000000000" pitchFamily="50" charset="0"/>
              </a:rPr>
              <a:t>If you have got any questions, you can ask us soon or contact us at the details on the front page.</a:t>
            </a:r>
          </a:p>
          <a:p>
            <a:pPr eaLnBrk="1" hangingPunct="1">
              <a:spcBef>
                <a:spcPct val="0"/>
              </a:spcBef>
              <a:buFontTx/>
              <a:buNone/>
            </a:pPr>
            <a:endParaRPr lang="en-GB" altLang="en-US" dirty="0">
              <a:latin typeface="Montserrat" panose="00000500000000000000" pitchFamily="50" charset="0"/>
            </a:endParaRPr>
          </a:p>
          <a:p>
            <a:pPr eaLnBrk="1" hangingPunct="1">
              <a:spcBef>
                <a:spcPct val="0"/>
              </a:spcBef>
              <a:buFontTx/>
              <a:buNone/>
            </a:pPr>
            <a:r>
              <a:rPr lang="en-GB" altLang="en-US" dirty="0">
                <a:latin typeface="Montserrat" panose="00000500000000000000" pitchFamily="50" charset="0"/>
              </a:rPr>
              <a:t>Have a lovely summer and see you soon!</a:t>
            </a:r>
          </a:p>
          <a:p>
            <a:pPr eaLnBrk="1" hangingPunct="1">
              <a:spcBef>
                <a:spcPct val="0"/>
              </a:spcBef>
              <a:buFontTx/>
              <a:buNone/>
            </a:pPr>
            <a:endParaRPr lang="en-GB" altLang="en-US" dirty="0">
              <a:latin typeface="Montserrat" panose="00000500000000000000" pitchFamily="50" charset="0"/>
            </a:endParaRPr>
          </a:p>
          <a:p>
            <a:pPr eaLnBrk="1" hangingPunct="1">
              <a:spcBef>
                <a:spcPct val="0"/>
              </a:spcBef>
              <a:buFontTx/>
              <a:buNone/>
            </a:pPr>
            <a:r>
              <a:rPr lang="en-GB" altLang="en-US" dirty="0">
                <a:latin typeface="Montserrat" panose="00000500000000000000" pitchFamily="50" charset="0"/>
              </a:rPr>
              <a:t>The Brady EYFS Team </a:t>
            </a:r>
            <a:r>
              <a:rPr lang="en-GB" altLang="en-US" dirty="0">
                <a:latin typeface="Montserrat" panose="00000500000000000000" pitchFamily="50" charset="0"/>
                <a:sym typeface="Wingdings" panose="05000000000000000000" pitchFamily="2" charset="2"/>
              </a:rPr>
              <a:t></a:t>
            </a:r>
            <a:endParaRPr lang="en-GB" altLang="en-US" dirty="0">
              <a:latin typeface="Montserrat" panose="00000500000000000000" pitchFamily="50" charset="0"/>
            </a:endParaRPr>
          </a:p>
        </p:txBody>
      </p:sp>
    </p:spTree>
    <p:extLst>
      <p:ext uri="{BB962C8B-B14F-4D97-AF65-F5344CB8AC3E}">
        <p14:creationId xmlns:p14="http://schemas.microsoft.com/office/powerpoint/2010/main" val="4091126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rdPictureWatermark1" descr="Untitled-1"/>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75" y="3176"/>
            <a:ext cx="4155896" cy="588125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a:extLst>
              <a:ext uri="{FF2B5EF4-FFF2-40B4-BE49-F238E27FC236}">
                <a16:creationId xmlns:a16="http://schemas.microsoft.com/office/drawing/2014/main" id="{00C7B8E6-3F84-4340-A345-B6AEB2CC26BC}"/>
              </a:ext>
            </a:extLst>
          </p:cNvPr>
          <p:cNvSpPr>
            <a:spLocks noChangeArrowheads="1"/>
          </p:cNvSpPr>
          <p:nvPr/>
        </p:nvSpPr>
        <p:spPr bwMode="auto">
          <a:xfrm>
            <a:off x="727363" y="607451"/>
            <a:ext cx="10505209"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dirty="0">
                <a:latin typeface="Montserrat" panose="00000500000000000000" pitchFamily="50" charset="0"/>
              </a:rPr>
              <a:t>Brady Primary School &amp; Nursery</a:t>
            </a:r>
          </a:p>
          <a:p>
            <a:pPr eaLnBrk="1" hangingPunct="1">
              <a:spcBef>
                <a:spcPct val="0"/>
              </a:spcBef>
              <a:buFontTx/>
              <a:buNone/>
            </a:pPr>
            <a:endParaRPr lang="en-GB" altLang="en-US" sz="1800" dirty="0">
              <a:latin typeface="Montserrat" panose="00000500000000000000" pitchFamily="50" charset="0"/>
            </a:endParaRPr>
          </a:p>
          <a:p>
            <a:pPr eaLnBrk="1" hangingPunct="1">
              <a:spcBef>
                <a:spcPct val="0"/>
              </a:spcBef>
              <a:buFontTx/>
              <a:buNone/>
            </a:pPr>
            <a:r>
              <a:rPr lang="en-GB" altLang="en-US" sz="1800" dirty="0">
                <a:latin typeface="Montserrat" panose="00000500000000000000" pitchFamily="50" charset="0"/>
              </a:rPr>
              <a:t>Dear Parents/ carers,</a:t>
            </a:r>
          </a:p>
          <a:p>
            <a:pPr eaLnBrk="1" hangingPunct="1">
              <a:spcBef>
                <a:spcPct val="0"/>
              </a:spcBef>
              <a:buFontTx/>
              <a:buNone/>
            </a:pPr>
            <a:endParaRPr lang="en-GB" altLang="en-US" sz="1800" dirty="0">
              <a:latin typeface="Montserrat" panose="00000500000000000000" pitchFamily="50" charset="0"/>
            </a:endParaRPr>
          </a:p>
          <a:p>
            <a:pPr eaLnBrk="1" hangingPunct="1">
              <a:spcBef>
                <a:spcPct val="0"/>
              </a:spcBef>
              <a:buFontTx/>
              <a:buNone/>
            </a:pPr>
            <a:r>
              <a:rPr lang="en-GB" altLang="en-US" sz="1800" dirty="0">
                <a:latin typeface="Montserrat" panose="00000500000000000000" pitchFamily="50" charset="0"/>
              </a:rPr>
              <a:t>Hopefully this pack finds you all well and excited to start on your journey here at Brady Nursery.</a:t>
            </a:r>
          </a:p>
          <a:p>
            <a:pPr eaLnBrk="1" hangingPunct="1">
              <a:spcBef>
                <a:spcPct val="0"/>
              </a:spcBef>
              <a:buFontTx/>
              <a:buNone/>
            </a:pPr>
            <a:endParaRPr lang="en-GB" altLang="en-US" sz="1800" dirty="0">
              <a:latin typeface="Montserrat" panose="00000500000000000000" pitchFamily="50" charset="0"/>
            </a:endParaRPr>
          </a:p>
          <a:p>
            <a:pPr eaLnBrk="1" hangingPunct="1">
              <a:spcBef>
                <a:spcPct val="0"/>
              </a:spcBef>
              <a:buFontTx/>
              <a:buNone/>
            </a:pPr>
            <a:r>
              <a:rPr lang="en-GB" altLang="en-US" sz="1800" dirty="0">
                <a:latin typeface="Montserrat" panose="00000500000000000000" pitchFamily="50" charset="0"/>
              </a:rPr>
              <a:t>We are very sad that we will not be able to run any stay and play sessions prior to your child/ren starting at Nursery but please rest assured that we cannot wait to meet them.</a:t>
            </a:r>
          </a:p>
          <a:p>
            <a:pPr eaLnBrk="1" hangingPunct="1">
              <a:spcBef>
                <a:spcPct val="0"/>
              </a:spcBef>
              <a:buFontTx/>
              <a:buNone/>
            </a:pPr>
            <a:endParaRPr lang="en-GB" altLang="en-US" sz="1800" dirty="0">
              <a:latin typeface="Montserrat" panose="00000500000000000000" pitchFamily="50" charset="0"/>
            </a:endParaRPr>
          </a:p>
          <a:p>
            <a:pPr eaLnBrk="1" hangingPunct="1">
              <a:spcBef>
                <a:spcPct val="0"/>
              </a:spcBef>
              <a:buFontTx/>
              <a:buNone/>
            </a:pPr>
            <a:r>
              <a:rPr lang="en-GB" altLang="en-US" sz="1800" dirty="0">
                <a:latin typeface="Montserrat" panose="00000500000000000000" pitchFamily="50" charset="0"/>
              </a:rPr>
              <a:t>You will have been contacted by the school office for an initial chat and we hope in the following weeks to have a better idea about how your child/ren’s start  to school (start dates etc.) will look.</a:t>
            </a:r>
          </a:p>
          <a:p>
            <a:pPr eaLnBrk="1" hangingPunct="1">
              <a:spcBef>
                <a:spcPct val="0"/>
              </a:spcBef>
              <a:buFontTx/>
              <a:buNone/>
            </a:pPr>
            <a:endParaRPr lang="en-GB" altLang="en-US" sz="1800" dirty="0">
              <a:latin typeface="Montserrat" panose="00000500000000000000" pitchFamily="50" charset="0"/>
            </a:endParaRPr>
          </a:p>
          <a:p>
            <a:pPr eaLnBrk="1" hangingPunct="1">
              <a:spcBef>
                <a:spcPct val="0"/>
              </a:spcBef>
              <a:buFontTx/>
              <a:buNone/>
            </a:pPr>
            <a:r>
              <a:rPr lang="en-GB" altLang="en-US" sz="1800" dirty="0">
                <a:latin typeface="Montserrat" panose="00000500000000000000" pitchFamily="50" charset="0"/>
              </a:rPr>
              <a:t>We will be in touch as and when we know more information and hope you enjoy looking through this pack.</a:t>
            </a:r>
          </a:p>
          <a:p>
            <a:pPr>
              <a:spcBef>
                <a:spcPct val="0"/>
              </a:spcBef>
              <a:buNone/>
            </a:pPr>
            <a:endParaRPr lang="en-GB" altLang="en-US" sz="1800" b="1" dirty="0">
              <a:latin typeface="Montserrat" panose="00000500000000000000" pitchFamily="50" charset="0"/>
            </a:endParaRPr>
          </a:p>
          <a:p>
            <a:pPr>
              <a:spcBef>
                <a:spcPct val="0"/>
              </a:spcBef>
              <a:buNone/>
            </a:pPr>
            <a:endParaRPr lang="en-GB" altLang="en-US" sz="1800" b="1" dirty="0">
              <a:latin typeface="Montserrat" panose="00000500000000000000" pitchFamily="50" charset="0"/>
            </a:endParaRPr>
          </a:p>
          <a:p>
            <a:pPr>
              <a:spcBef>
                <a:spcPct val="0"/>
              </a:spcBef>
              <a:buNone/>
            </a:pPr>
            <a:r>
              <a:rPr lang="en-GB" altLang="en-US" sz="1800" dirty="0">
                <a:latin typeface="Montserrat" panose="00000500000000000000" pitchFamily="50" charset="0"/>
              </a:rPr>
              <a:t>The Nursery Team </a:t>
            </a:r>
            <a:r>
              <a:rPr lang="en-GB" altLang="en-US" sz="1800" dirty="0">
                <a:latin typeface="Montserrat" panose="00000500000000000000" pitchFamily="50" charset="0"/>
                <a:sym typeface="Wingdings" panose="05000000000000000000" pitchFamily="2" charset="2"/>
              </a:rPr>
              <a:t></a:t>
            </a:r>
            <a:endParaRPr lang="en-GB" altLang="en-US" sz="1600" dirty="0">
              <a:latin typeface="Montserrat" panose="00000500000000000000" pitchFamily="50" charset="0"/>
            </a:endParaRPr>
          </a:p>
          <a:p>
            <a:pPr eaLnBrk="1" hangingPunct="1">
              <a:spcBef>
                <a:spcPct val="0"/>
              </a:spcBef>
              <a:buFontTx/>
              <a:buNone/>
            </a:pPr>
            <a:endParaRPr lang="en-GB" altLang="en-US" sz="1800" dirty="0">
              <a:latin typeface="Montserrat" panose="00000500000000000000" pitchFamily="50" charset="0"/>
            </a:endParaRPr>
          </a:p>
          <a:p>
            <a:pPr eaLnBrk="1" hangingPunct="1">
              <a:spcBef>
                <a:spcPct val="0"/>
              </a:spcBef>
              <a:buFontTx/>
              <a:buNone/>
            </a:pPr>
            <a:endParaRPr lang="en-GB" altLang="en-US" sz="1800" dirty="0">
              <a:latin typeface="Montserrat" panose="00000500000000000000" pitchFamily="50" charset="0"/>
            </a:endParaRPr>
          </a:p>
        </p:txBody>
      </p:sp>
    </p:spTree>
    <p:extLst>
      <p:ext uri="{BB962C8B-B14F-4D97-AF65-F5344CB8AC3E}">
        <p14:creationId xmlns:p14="http://schemas.microsoft.com/office/powerpoint/2010/main" val="172613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rdPictureWatermark1" descr="Untitled-1"/>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75" y="3176"/>
            <a:ext cx="4155896" cy="58812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8946" y="313678"/>
            <a:ext cx="6207162" cy="6155531"/>
          </a:xfrm>
          <a:prstGeom prst="rect">
            <a:avLst/>
          </a:prstGeom>
          <a:noFill/>
        </p:spPr>
        <p:txBody>
          <a:bodyPr wrap="square" rtlCol="0">
            <a:spAutoFit/>
          </a:bodyPr>
          <a:lstStyle/>
          <a:p>
            <a:r>
              <a:rPr lang="en-GB" sz="2800" b="1" dirty="0"/>
              <a:t>Welcome</a:t>
            </a:r>
          </a:p>
          <a:p>
            <a:endParaRPr lang="en-GB" sz="1600" dirty="0"/>
          </a:p>
          <a:p>
            <a:r>
              <a:rPr lang="en-GB" sz="1600" dirty="0"/>
              <a:t>Thank you for considering Brady Primary School Nursery as the right choice for your child. This document is intended to help you know more about the life and work of our school and nursery.</a:t>
            </a:r>
          </a:p>
          <a:p>
            <a:endParaRPr lang="en-GB" sz="1600" dirty="0"/>
          </a:p>
          <a:p>
            <a:r>
              <a:rPr lang="en-GB" sz="1600" dirty="0"/>
              <a:t>At Brady, we are dedicated to encouraging your child’s learning by offering a simulating and varied curriculum and a secure environment where all children can reach their potential. </a:t>
            </a:r>
          </a:p>
          <a:p>
            <a:endParaRPr lang="en-GB" sz="1600" dirty="0"/>
          </a:p>
          <a:p>
            <a:r>
              <a:rPr lang="en-GB" sz="1600" dirty="0"/>
              <a:t>The school’s ethos is built on four ‘Core Values’ </a:t>
            </a:r>
            <a:r>
              <a:rPr lang="en-GB" sz="1600" i="1" dirty="0"/>
              <a:t>Dedication, Inspiration, Respect and Achievement</a:t>
            </a:r>
            <a:r>
              <a:rPr lang="en-GB" sz="1600" dirty="0"/>
              <a:t>.</a:t>
            </a:r>
          </a:p>
          <a:p>
            <a:endParaRPr lang="en-GB" sz="1600" dirty="0"/>
          </a:p>
          <a:p>
            <a:r>
              <a:rPr lang="en-GB" sz="1600" dirty="0"/>
              <a:t>We strongly believe in enhancing our community feel to the school where staff and parents work in partnership for the best interests of</a:t>
            </a:r>
          </a:p>
          <a:p>
            <a:r>
              <a:rPr lang="en-GB" sz="1600" dirty="0"/>
              <a:t>all children. </a:t>
            </a:r>
          </a:p>
          <a:p>
            <a:endParaRPr lang="en-GB" sz="1600" dirty="0"/>
          </a:p>
          <a:p>
            <a:r>
              <a:rPr lang="en-GB" sz="1600" dirty="0"/>
              <a:t>If you would like further details please contact the office on 01708 555025</a:t>
            </a:r>
          </a:p>
          <a:p>
            <a:endParaRPr lang="en-GB" sz="1600" dirty="0"/>
          </a:p>
          <a:p>
            <a:r>
              <a:rPr lang="en-GB" sz="1600" dirty="0"/>
              <a:t>Michael Nunn</a:t>
            </a:r>
          </a:p>
          <a:p>
            <a:r>
              <a:rPr lang="en-GB" sz="1600" dirty="0"/>
              <a:t>Headteacher</a:t>
            </a:r>
          </a:p>
          <a:p>
            <a:endParaRPr lang="en-GB" sz="1600" dirty="0"/>
          </a:p>
          <a:p>
            <a:endParaRPr lang="en-GB" sz="1400" dirty="0"/>
          </a:p>
        </p:txBody>
      </p:sp>
      <p:sp>
        <p:nvSpPr>
          <p:cNvPr id="4" name="Rectangle 3"/>
          <p:cNvSpPr/>
          <p:nvPr/>
        </p:nvSpPr>
        <p:spPr>
          <a:xfrm>
            <a:off x="7541111" y="516367"/>
            <a:ext cx="4098663" cy="3184264"/>
          </a:xfrm>
          <a:prstGeom prst="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994264" y="3184264"/>
            <a:ext cx="3752625" cy="3391443"/>
          </a:xfrm>
          <a:prstGeom prst="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D8EBFBF6-7978-4E6D-A291-F2564BC197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062" y="742462"/>
            <a:ext cx="3842759" cy="288206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8980" t="6426" r="15294" b="7403"/>
          <a:stretch/>
        </p:blipFill>
        <p:spPr>
          <a:xfrm rot="5400000">
            <a:off x="7360909" y="3216642"/>
            <a:ext cx="3039056" cy="3388659"/>
          </a:xfrm>
          <a:prstGeom prst="rect">
            <a:avLst/>
          </a:prstGeom>
        </p:spPr>
      </p:pic>
    </p:spTree>
    <p:extLst>
      <p:ext uri="{BB962C8B-B14F-4D97-AF65-F5344CB8AC3E}">
        <p14:creationId xmlns:p14="http://schemas.microsoft.com/office/powerpoint/2010/main" val="1295459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ordPictureWatermark1" descr="Untitled-1"/>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75" y="3176"/>
            <a:ext cx="4155896" cy="58812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842325" y="182880"/>
            <a:ext cx="4098663" cy="3184264"/>
          </a:xfrm>
          <a:prstGeom prst="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rot="5400000">
            <a:off x="576038" y="3882306"/>
            <a:ext cx="2477751" cy="3215589"/>
          </a:xfrm>
          <a:prstGeom prst="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30306" y="182880"/>
            <a:ext cx="7431741" cy="4524315"/>
          </a:xfrm>
          <a:prstGeom prst="rect">
            <a:avLst/>
          </a:prstGeom>
          <a:noFill/>
        </p:spPr>
        <p:txBody>
          <a:bodyPr wrap="square" rtlCol="0">
            <a:spAutoFit/>
          </a:bodyPr>
          <a:lstStyle/>
          <a:p>
            <a:r>
              <a:rPr lang="en-GB" sz="2800" dirty="0"/>
              <a:t>Our Nursery and Early Years Foundation Stage</a:t>
            </a:r>
          </a:p>
          <a:p>
            <a:endParaRPr lang="en-GB" sz="2000" dirty="0"/>
          </a:p>
          <a:p>
            <a:r>
              <a:rPr lang="en-GB" sz="1600" dirty="0"/>
              <a:t>The school’s values and beliefs are deeply rooted in our Early Years Provision; this supports our young children as they embark on their educational journey. </a:t>
            </a:r>
          </a:p>
          <a:p>
            <a:endParaRPr lang="en-GB" sz="1600" dirty="0"/>
          </a:p>
          <a:p>
            <a:r>
              <a:rPr lang="en-GB" sz="1600" dirty="0"/>
              <a:t>The Early Years are a time of ‘awe and wonder’ as children discover new things and explore the world around them. In our setting, children have opportunities to play, learn and develop as they experience a wide range of adult-led and child initiated activities.</a:t>
            </a:r>
          </a:p>
          <a:p>
            <a:endParaRPr lang="en-GB" sz="1600" dirty="0"/>
          </a:p>
          <a:p>
            <a:r>
              <a:rPr lang="en-GB" sz="1600" dirty="0"/>
              <a:t>Staff are experienced and skilled at building on what the children already know and understand. </a:t>
            </a:r>
          </a:p>
          <a:p>
            <a:r>
              <a:rPr lang="en-GB" sz="1600" dirty="0"/>
              <a:t>	</a:t>
            </a:r>
          </a:p>
          <a:p>
            <a:r>
              <a:rPr lang="en-GB" sz="1600" dirty="0"/>
              <a:t>The children’s learning and development is tracked all through the Foundation stage and into Key Stage One. </a:t>
            </a:r>
          </a:p>
          <a:p>
            <a:endParaRPr lang="en-GB" sz="1600" dirty="0"/>
          </a:p>
          <a:p>
            <a:r>
              <a:rPr lang="en-GB" sz="1600" dirty="0"/>
              <a:t>			   	</a:t>
            </a:r>
            <a:endParaRPr lang="en-GB" dirty="0"/>
          </a:p>
        </p:txBody>
      </p:sp>
      <p:sp>
        <p:nvSpPr>
          <p:cNvPr id="8" name="TextBox 7"/>
          <p:cNvSpPr txBox="1"/>
          <p:nvPr/>
        </p:nvSpPr>
        <p:spPr>
          <a:xfrm>
            <a:off x="7901867" y="4209775"/>
            <a:ext cx="4324574" cy="2492990"/>
          </a:xfrm>
          <a:prstGeom prst="rect">
            <a:avLst/>
          </a:prstGeom>
          <a:noFill/>
        </p:spPr>
        <p:txBody>
          <a:bodyPr wrap="square" rtlCol="0">
            <a:spAutoFit/>
          </a:bodyPr>
          <a:lstStyle/>
          <a:p>
            <a:r>
              <a:rPr lang="en-GB" sz="2400" b="1" i="1" dirty="0">
                <a:solidFill>
                  <a:srgbClr val="FF0000"/>
                </a:solidFill>
              </a:rPr>
              <a:t>“The leadership and management of Early Years is outstanding. The early years leader has high aspirations for the children” Ofsted 2017</a:t>
            </a:r>
            <a:endParaRPr lang="en-GB" sz="2400" dirty="0">
              <a:solidFill>
                <a:srgbClr val="FF0000"/>
              </a:solidFill>
            </a:endParaRPr>
          </a:p>
          <a:p>
            <a:r>
              <a:rPr lang="en-GB" dirty="0"/>
              <a:t> </a:t>
            </a:r>
          </a:p>
          <a:p>
            <a:endParaRPr lang="en-GB" dirty="0"/>
          </a:p>
        </p:txBody>
      </p:sp>
      <p:sp>
        <p:nvSpPr>
          <p:cNvPr id="9" name="TextBox 8">
            <a:extLst>
              <a:ext uri="{FF2B5EF4-FFF2-40B4-BE49-F238E27FC236}">
                <a16:creationId xmlns:a16="http://schemas.microsoft.com/office/drawing/2014/main" id="{D0742AB0-7405-4150-823F-7DBEBEE8E155}"/>
              </a:ext>
            </a:extLst>
          </p:cNvPr>
          <p:cNvSpPr txBox="1"/>
          <p:nvPr/>
        </p:nvSpPr>
        <p:spPr>
          <a:xfrm>
            <a:off x="3849839" y="4251225"/>
            <a:ext cx="3583576" cy="2308324"/>
          </a:xfrm>
          <a:prstGeom prst="rect">
            <a:avLst/>
          </a:prstGeom>
          <a:noFill/>
        </p:spPr>
        <p:txBody>
          <a:bodyPr wrap="square" rtlCol="0">
            <a:spAutoFit/>
          </a:bodyPr>
          <a:lstStyle/>
          <a:p>
            <a:r>
              <a:rPr lang="en-GB" dirty="0"/>
              <a:t>Our ethos embraces every child as an individual, we promote positive attitudes and respect for ourselves and others. We offer children rich experiences in a variety of situations, creating a learning environment which stimulates their  appetite and curiosity. </a:t>
            </a:r>
          </a:p>
        </p:txBody>
      </p:sp>
      <p:pic>
        <p:nvPicPr>
          <p:cNvPr id="11" name="Picture 10">
            <a:extLst>
              <a:ext uri="{FF2B5EF4-FFF2-40B4-BE49-F238E27FC236}">
                <a16:creationId xmlns:a16="http://schemas.microsoft.com/office/drawing/2014/main" id="{0905AA87-B50E-4DB1-AD48-45B075B208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433" y="4413292"/>
            <a:ext cx="2932925" cy="2153615"/>
          </a:xfrm>
          <a:prstGeom prst="rect">
            <a:avLst/>
          </a:prstGeom>
        </p:spPr>
      </p:pic>
      <p:pic>
        <p:nvPicPr>
          <p:cNvPr id="13" name="Picture 12">
            <a:extLst>
              <a:ext uri="{FF2B5EF4-FFF2-40B4-BE49-F238E27FC236}">
                <a16:creationId xmlns:a16="http://schemas.microsoft.com/office/drawing/2014/main" id="{44CDD66C-87DF-41CF-B04D-CD735AB420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3920" y="314210"/>
            <a:ext cx="3895472" cy="2921604"/>
          </a:xfrm>
          <a:prstGeom prst="rect">
            <a:avLst/>
          </a:prstGeom>
        </p:spPr>
      </p:pic>
    </p:spTree>
    <p:extLst>
      <p:ext uri="{BB962C8B-B14F-4D97-AF65-F5344CB8AC3E}">
        <p14:creationId xmlns:p14="http://schemas.microsoft.com/office/powerpoint/2010/main" val="2585766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ordPictureWatermark1" descr="Untitled-1"/>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75" y="3176"/>
            <a:ext cx="4155896" cy="58812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953899" y="3178967"/>
            <a:ext cx="4098663" cy="3184264"/>
          </a:xfrm>
          <a:prstGeom prst="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16772" y="118334"/>
            <a:ext cx="10660828" cy="5693866"/>
          </a:xfrm>
          <a:prstGeom prst="rect">
            <a:avLst/>
          </a:prstGeom>
          <a:noFill/>
        </p:spPr>
        <p:txBody>
          <a:bodyPr wrap="square" rtlCol="0">
            <a:spAutoFit/>
          </a:bodyPr>
          <a:lstStyle/>
          <a:p>
            <a:r>
              <a:rPr lang="en-GB" sz="2800" dirty="0"/>
              <a:t>Our Aims</a:t>
            </a:r>
          </a:p>
          <a:p>
            <a:endParaRPr lang="en-GB" sz="2800" dirty="0"/>
          </a:p>
          <a:p>
            <a:r>
              <a:rPr lang="en-GB" sz="2000" dirty="0"/>
              <a:t>At Brady Nursery the emphasis is on learning through play and the provision of relevant first hand experiences that will extend and enrich the children’s understanding of the world around them. </a:t>
            </a:r>
          </a:p>
          <a:p>
            <a:endParaRPr lang="en-GB" sz="1600" dirty="0"/>
          </a:p>
          <a:p>
            <a:r>
              <a:rPr lang="en-GB" dirty="0"/>
              <a:t>We aim to:</a:t>
            </a:r>
          </a:p>
          <a:p>
            <a:pPr marL="285750" indent="-285750">
              <a:buFont typeface="Wingdings" panose="05000000000000000000" pitchFamily="2" charset="2"/>
              <a:buChar char="Ø"/>
            </a:pPr>
            <a:r>
              <a:rPr lang="en-GB" dirty="0"/>
              <a:t>Provide a safe, caring and stimulating environment in which children are able to develop their confidence and self-esteem.</a:t>
            </a:r>
          </a:p>
          <a:p>
            <a:pPr marL="285750" indent="-285750">
              <a:buFont typeface="Wingdings" panose="05000000000000000000" pitchFamily="2" charset="2"/>
              <a:buChar char="Ø"/>
            </a:pPr>
            <a:r>
              <a:rPr lang="en-GB" dirty="0"/>
              <a:t>Provide a motivating and stimulating environment that challenges children to achieve.</a:t>
            </a:r>
          </a:p>
          <a:p>
            <a:pPr marL="285750" indent="-285750">
              <a:buFont typeface="Wingdings" panose="05000000000000000000" pitchFamily="2" charset="2"/>
              <a:buChar char="Ø"/>
            </a:pPr>
            <a:r>
              <a:rPr lang="en-GB" dirty="0"/>
              <a:t>Ensure children have the opportunities to investigate, explore and play.</a:t>
            </a:r>
          </a:p>
          <a:p>
            <a:pPr marL="285750" indent="-285750">
              <a:buFont typeface="Wingdings" panose="05000000000000000000" pitchFamily="2" charset="2"/>
              <a:buChar char="Ø"/>
            </a:pPr>
            <a:r>
              <a:rPr lang="en-GB" dirty="0"/>
              <a:t>To provide the opportunities for children to develop their independence </a:t>
            </a:r>
          </a:p>
          <a:p>
            <a:r>
              <a:rPr lang="en-GB" dirty="0"/>
              <a:t>      and their love of learning, as well as develop relationships with others </a:t>
            </a:r>
          </a:p>
          <a:p>
            <a:r>
              <a:rPr lang="en-GB" dirty="0"/>
              <a:t>      around them.</a:t>
            </a:r>
          </a:p>
          <a:p>
            <a:pPr marL="285750" indent="-285750">
              <a:buFont typeface="Wingdings" panose="05000000000000000000" pitchFamily="2" charset="2"/>
              <a:buChar char="Ø"/>
            </a:pPr>
            <a:r>
              <a:rPr lang="en-GB" dirty="0"/>
              <a:t>Work closely with parents and carers in order to build effective </a:t>
            </a:r>
          </a:p>
          <a:p>
            <a:r>
              <a:rPr lang="en-GB" dirty="0"/>
              <a:t>      partnerships and relationships</a:t>
            </a:r>
          </a:p>
          <a:p>
            <a:pPr marL="285750" indent="-285750">
              <a:buFont typeface="Wingdings" panose="05000000000000000000" pitchFamily="2" charset="2"/>
              <a:buChar char="Ø"/>
            </a:pPr>
            <a:r>
              <a:rPr lang="en-GB" dirty="0"/>
              <a:t>Enhance the quality of teaching and learning through planned staff </a:t>
            </a:r>
          </a:p>
          <a:p>
            <a:r>
              <a:rPr lang="en-GB" dirty="0"/>
              <a:t>     development</a:t>
            </a:r>
          </a:p>
          <a:p>
            <a:pPr marL="285750" indent="-285750">
              <a:buFont typeface="Wingdings" panose="05000000000000000000" pitchFamily="2" charset="2"/>
              <a:buChar char="Ø"/>
            </a:pPr>
            <a:r>
              <a:rPr lang="en-GB" dirty="0"/>
              <a:t>Provide an inclusive environment where everyone is treated as an </a:t>
            </a:r>
          </a:p>
          <a:p>
            <a:r>
              <a:rPr lang="en-GB" dirty="0"/>
              <a:t>     individual. </a:t>
            </a:r>
            <a:endParaRPr lang="en-GB"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2103" y="3338849"/>
            <a:ext cx="3862253" cy="2896689"/>
          </a:xfrm>
          <a:prstGeom prst="rect">
            <a:avLst/>
          </a:prstGeom>
        </p:spPr>
      </p:pic>
    </p:spTree>
    <p:extLst>
      <p:ext uri="{BB962C8B-B14F-4D97-AF65-F5344CB8AC3E}">
        <p14:creationId xmlns:p14="http://schemas.microsoft.com/office/powerpoint/2010/main" val="654934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ordPictureWatermark1" descr="Untitled-1"/>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75" y="3176"/>
            <a:ext cx="4155896" cy="58812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40917" y="521745"/>
            <a:ext cx="3728124" cy="2907255"/>
          </a:xfrm>
          <a:prstGeom prst="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13084" y="202609"/>
            <a:ext cx="7326232" cy="6401753"/>
          </a:xfrm>
          <a:prstGeom prst="rect">
            <a:avLst/>
          </a:prstGeom>
          <a:noFill/>
        </p:spPr>
        <p:txBody>
          <a:bodyPr wrap="square" rtlCol="0">
            <a:spAutoFit/>
          </a:bodyPr>
          <a:lstStyle/>
          <a:p>
            <a:r>
              <a:rPr lang="en-GB" sz="2800" dirty="0"/>
              <a:t>Nursery provision</a:t>
            </a:r>
          </a:p>
          <a:p>
            <a:r>
              <a:rPr lang="en-GB" sz="2000" dirty="0"/>
              <a:t>Nursery (3- 4 Year Olds)</a:t>
            </a:r>
          </a:p>
          <a:p>
            <a:endParaRPr lang="en-GB" sz="2000" dirty="0"/>
          </a:p>
          <a:p>
            <a:r>
              <a:rPr lang="en-GB" dirty="0"/>
              <a:t>The nursery provides care for children from the age of 3 and</a:t>
            </a:r>
          </a:p>
          <a:p>
            <a:r>
              <a:rPr lang="en-GB" dirty="0"/>
              <a:t>will be open during term times, less 5 INSET days in line with the school for</a:t>
            </a:r>
          </a:p>
          <a:p>
            <a:r>
              <a:rPr lang="en-GB" dirty="0"/>
              <a:t>staff training. All staff are qualified, experienced, caring and committed</a:t>
            </a:r>
          </a:p>
          <a:p>
            <a:r>
              <a:rPr lang="en-GB" dirty="0"/>
              <a:t>to ensuring that children receive the very best start in life. </a:t>
            </a:r>
          </a:p>
          <a:p>
            <a:endParaRPr lang="en-GB" dirty="0"/>
          </a:p>
          <a:p>
            <a:r>
              <a:rPr lang="en-GB" dirty="0"/>
              <a:t>Our introduction process will begin with nursery visits and stay and play </a:t>
            </a:r>
          </a:p>
          <a:p>
            <a:r>
              <a:rPr lang="en-GB" dirty="0"/>
              <a:t>sessions. This helps to build a good working relationship between all parties.</a:t>
            </a:r>
          </a:p>
          <a:p>
            <a:r>
              <a:rPr lang="en-GB" dirty="0"/>
              <a:t>All new starters to the nursery will take part in either a ‘Home Visit’ or an </a:t>
            </a:r>
          </a:p>
          <a:p>
            <a:r>
              <a:rPr lang="en-GB" dirty="0"/>
              <a:t>arranged ‘In School Visit’ as part of this transition. </a:t>
            </a:r>
          </a:p>
          <a:p>
            <a:endParaRPr lang="en-GB" dirty="0"/>
          </a:p>
          <a:p>
            <a:r>
              <a:rPr lang="en-GB" dirty="0"/>
              <a:t>The brand new nursery provision has been designed and furnished to directly meet the needs of 3-4 year old children, it will have specifically designed spaces to enhance the learning of the children. This practice then follows on into Reception and beyond in the school. </a:t>
            </a:r>
          </a:p>
          <a:p>
            <a:endParaRPr lang="en-GB" dirty="0"/>
          </a:p>
          <a:p>
            <a:r>
              <a:rPr lang="en-GB" dirty="0"/>
              <a:t>The children have the opportunity to eat lunch in the school hall before the rest of the school and will therefore also have access to the outstanding hot meals that we offer the children. If you wish for your child to stay for lunch this will come with a charge- as detailed later in this pack</a:t>
            </a:r>
            <a:r>
              <a:rPr lang="en-GB" sz="1600" dirty="0"/>
              <a:t>. </a:t>
            </a:r>
          </a:p>
        </p:txBody>
      </p:sp>
      <p:pic>
        <p:nvPicPr>
          <p:cNvPr id="7" name="Picture 6">
            <a:extLst>
              <a:ext uri="{FF2B5EF4-FFF2-40B4-BE49-F238E27FC236}">
                <a16:creationId xmlns:a16="http://schemas.microsoft.com/office/drawing/2014/main" id="{A8881DF7-389D-4222-948D-2EF3574907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9225" y="673044"/>
            <a:ext cx="3532367" cy="2649275"/>
          </a:xfrm>
          <a:prstGeom prst="rect">
            <a:avLst/>
          </a:prstGeom>
        </p:spPr>
      </p:pic>
      <p:sp>
        <p:nvSpPr>
          <p:cNvPr id="8" name="Rectangle 7">
            <a:extLst>
              <a:ext uri="{FF2B5EF4-FFF2-40B4-BE49-F238E27FC236}">
                <a16:creationId xmlns:a16="http://schemas.microsoft.com/office/drawing/2014/main" id="{0A7C923D-EC75-41D8-9E65-2C8C3D37C0FE}"/>
              </a:ext>
            </a:extLst>
          </p:cNvPr>
          <p:cNvSpPr/>
          <p:nvPr/>
        </p:nvSpPr>
        <p:spPr>
          <a:xfrm>
            <a:off x="7640917" y="3580299"/>
            <a:ext cx="3728124" cy="2907255"/>
          </a:xfrm>
          <a:prstGeom prst="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DE7FAF29-6B24-408C-B7F5-0BB1994322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9225" y="3676495"/>
            <a:ext cx="3532367" cy="2659760"/>
          </a:xfrm>
          <a:prstGeom prst="rect">
            <a:avLst/>
          </a:prstGeom>
        </p:spPr>
      </p:pic>
    </p:spTree>
    <p:extLst>
      <p:ext uri="{BB962C8B-B14F-4D97-AF65-F5344CB8AC3E}">
        <p14:creationId xmlns:p14="http://schemas.microsoft.com/office/powerpoint/2010/main" val="1087115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ordPictureWatermark1" descr="Untitled-1"/>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75" y="3176"/>
            <a:ext cx="4155896" cy="58812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783273" y="2824772"/>
            <a:ext cx="2696255" cy="3508915"/>
          </a:xfrm>
          <a:prstGeom prst="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83779" y="294290"/>
            <a:ext cx="10983311" cy="3662541"/>
          </a:xfrm>
          <a:prstGeom prst="rect">
            <a:avLst/>
          </a:prstGeom>
          <a:noFill/>
        </p:spPr>
        <p:txBody>
          <a:bodyPr wrap="square" rtlCol="0">
            <a:spAutoFit/>
          </a:bodyPr>
          <a:lstStyle/>
          <a:p>
            <a:r>
              <a:rPr lang="en-GB" sz="2800" dirty="0"/>
              <a:t>Extended Provision</a:t>
            </a:r>
          </a:p>
          <a:p>
            <a:endParaRPr lang="en-GB" sz="2800" dirty="0"/>
          </a:p>
          <a:p>
            <a:r>
              <a:rPr lang="en-GB" sz="1600" dirty="0"/>
              <a:t>In order to best meet the needs of the children and families we care for the nursery offers a minimum of 9 hours each week, in three hour blocks. Extended places are available to nursery children, enabling parents to extend their child’s core sessions, to include; breakfast, lunch and after school club. </a:t>
            </a:r>
          </a:p>
          <a:p>
            <a:endParaRPr lang="en-GB" sz="1600" dirty="0"/>
          </a:p>
          <a:p>
            <a:r>
              <a:rPr lang="en-GB" sz="1600" dirty="0"/>
              <a:t>Our before and after school club is run by the school. The hours are:</a:t>
            </a:r>
          </a:p>
          <a:p>
            <a:endParaRPr lang="en-GB" sz="1600" dirty="0"/>
          </a:p>
          <a:p>
            <a:r>
              <a:rPr lang="en-GB" sz="1600" dirty="0"/>
              <a:t>Breakfast club 	7.45- 8.45</a:t>
            </a:r>
          </a:p>
          <a:p>
            <a:r>
              <a:rPr lang="en-GB" sz="1600" dirty="0"/>
              <a:t>After school club 	3.15- 6.00	</a:t>
            </a:r>
          </a:p>
          <a:p>
            <a:endParaRPr lang="en-GB" sz="1600" dirty="0"/>
          </a:p>
          <a:p>
            <a:r>
              <a:rPr lang="en-GB" sz="1600" dirty="0"/>
              <a:t>Prices for 2020-2021 are yet to be confirmed</a:t>
            </a:r>
          </a:p>
          <a:p>
            <a:pPr lvl="6"/>
            <a:r>
              <a:rPr lang="en-GB" sz="1600" dirty="0"/>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468109" y="3345532"/>
            <a:ext cx="3326651" cy="2494988"/>
          </a:xfrm>
          <a:prstGeom prst="rect">
            <a:avLst/>
          </a:prstGeom>
        </p:spPr>
      </p:pic>
      <p:sp>
        <p:nvSpPr>
          <p:cNvPr id="7" name="Rectangle 6">
            <a:extLst>
              <a:ext uri="{FF2B5EF4-FFF2-40B4-BE49-F238E27FC236}">
                <a16:creationId xmlns:a16="http://schemas.microsoft.com/office/drawing/2014/main" id="{217E000F-7561-4DCC-A8E6-0A9BDFBC0E07}"/>
              </a:ext>
            </a:extLst>
          </p:cNvPr>
          <p:cNvSpPr/>
          <p:nvPr/>
        </p:nvSpPr>
        <p:spPr>
          <a:xfrm>
            <a:off x="813071" y="3720943"/>
            <a:ext cx="3625718" cy="2535409"/>
          </a:xfrm>
          <a:prstGeom prst="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99F8D6D-E2E7-4CA5-A56F-8F0724B021ED}"/>
              </a:ext>
            </a:extLst>
          </p:cNvPr>
          <p:cNvSpPr/>
          <p:nvPr/>
        </p:nvSpPr>
        <p:spPr>
          <a:xfrm>
            <a:off x="5336676" y="2824771"/>
            <a:ext cx="2696255" cy="3508915"/>
          </a:xfrm>
          <a:prstGeom prst="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75ABB3E-6B5B-4958-AEFF-B9635AA96C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010019" y="3335031"/>
            <a:ext cx="3349568" cy="2493074"/>
          </a:xfrm>
          <a:prstGeom prst="rect">
            <a:avLst/>
          </a:prstGeom>
        </p:spPr>
      </p:pic>
      <p:pic>
        <p:nvPicPr>
          <p:cNvPr id="11" name="Picture 10">
            <a:extLst>
              <a:ext uri="{FF2B5EF4-FFF2-40B4-BE49-F238E27FC236}">
                <a16:creationId xmlns:a16="http://schemas.microsoft.com/office/drawing/2014/main" id="{AAE87893-103F-457E-8155-0E09EAFFC3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910" y="3788497"/>
            <a:ext cx="3423570" cy="2400300"/>
          </a:xfrm>
          <a:prstGeom prst="rect">
            <a:avLst/>
          </a:prstGeom>
        </p:spPr>
      </p:pic>
    </p:spTree>
    <p:extLst>
      <p:ext uri="{BB962C8B-B14F-4D97-AF65-F5344CB8AC3E}">
        <p14:creationId xmlns:p14="http://schemas.microsoft.com/office/powerpoint/2010/main" val="216774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ordPictureWatermark1" descr="Untitled-1"/>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75" y="3176"/>
            <a:ext cx="4155896" cy="58812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9697" y="105103"/>
            <a:ext cx="11487806" cy="4893647"/>
          </a:xfrm>
          <a:prstGeom prst="rect">
            <a:avLst/>
          </a:prstGeom>
          <a:noFill/>
        </p:spPr>
        <p:txBody>
          <a:bodyPr wrap="square" rtlCol="0">
            <a:spAutoFit/>
          </a:bodyPr>
          <a:lstStyle/>
          <a:p>
            <a:r>
              <a:rPr lang="en-GB" sz="2800" dirty="0"/>
              <a:t>Fees and hours</a:t>
            </a:r>
          </a:p>
          <a:p>
            <a:endParaRPr lang="en-GB" sz="2800" dirty="0"/>
          </a:p>
          <a:p>
            <a:r>
              <a:rPr lang="en-GB" sz="1600" dirty="0"/>
              <a:t>These is no charge for the Core Sessions for those children eligible for the 15 hours Early Education Entitlement (EEE) or the additional 30 hour offer. Funding may be available the </a:t>
            </a:r>
            <a:r>
              <a:rPr lang="en-GB" sz="1600" b="1" dirty="0"/>
              <a:t>term after </a:t>
            </a:r>
            <a:r>
              <a:rPr lang="en-GB" sz="1600" dirty="0"/>
              <a:t>your child turns 3 for up to 15 hours a week. If you wish to request eligibility for the 30 hour offer, or Tax free childcare, this must be completed the term before they turn 3. Working parents may be entitled to both of these offers, for more information and to apply, please go to : </a:t>
            </a:r>
            <a:r>
              <a:rPr lang="en-GB" sz="1600" dirty="0">
                <a:hlinkClick r:id="rId3"/>
              </a:rPr>
              <a:t>www.childcarechoices.gov.uk</a:t>
            </a:r>
            <a:r>
              <a:rPr lang="en-GB" sz="1600" dirty="0"/>
              <a:t> .  Parents that are eligible for universal credit may also be eligible for up to 85% of their childcare costs reimbursed </a:t>
            </a:r>
            <a:r>
              <a:rPr lang="en-GB" sz="1600" u="sng" dirty="0">
                <a:solidFill>
                  <a:srgbClr val="0070C0"/>
                </a:solidFill>
              </a:rPr>
              <a:t>https://www.gov.uk/help-with-childcare-costs/universal-credit</a:t>
            </a:r>
          </a:p>
          <a:p>
            <a:r>
              <a:rPr lang="en-GB" sz="1600" dirty="0"/>
              <a:t> </a:t>
            </a:r>
          </a:p>
          <a:p>
            <a:r>
              <a:rPr lang="en-GB" sz="2000" dirty="0"/>
              <a:t>Hours</a:t>
            </a:r>
          </a:p>
          <a:p>
            <a:endParaRPr lang="en-GB" sz="2000" dirty="0"/>
          </a:p>
          <a:p>
            <a:r>
              <a:rPr lang="en-GB" sz="1600" dirty="0"/>
              <a:t>Breakfast club		Trial in September dependant on uptake </a:t>
            </a:r>
          </a:p>
          <a:p>
            <a:r>
              <a:rPr lang="en-GB" sz="1600" dirty="0"/>
              <a:t>Morning session		8.30am -11.30am</a:t>
            </a:r>
          </a:p>
          <a:p>
            <a:r>
              <a:rPr lang="en-GB" sz="1600" dirty="0"/>
              <a:t>Afternoon session		12.30pm- 3.30pm</a:t>
            </a:r>
          </a:p>
          <a:p>
            <a:r>
              <a:rPr lang="en-GB" sz="1600" dirty="0"/>
              <a:t>Lunchtime session 		11.30am- 12.30pm</a:t>
            </a:r>
          </a:p>
          <a:p>
            <a:r>
              <a:rPr lang="en-GB" sz="1600" dirty="0"/>
              <a:t>After school club		 dependant on uptake </a:t>
            </a:r>
          </a:p>
          <a:p>
            <a:endParaRPr lang="en-GB" sz="2400" dirty="0"/>
          </a:p>
          <a:p>
            <a:endParaRPr lang="en-GB" sz="1600" dirty="0"/>
          </a:p>
        </p:txBody>
      </p:sp>
      <p:sp>
        <p:nvSpPr>
          <p:cNvPr id="6" name="TextBox 5"/>
          <p:cNvSpPr txBox="1"/>
          <p:nvPr/>
        </p:nvSpPr>
        <p:spPr>
          <a:xfrm>
            <a:off x="199697" y="4201371"/>
            <a:ext cx="10185874" cy="2185214"/>
          </a:xfrm>
          <a:prstGeom prst="rect">
            <a:avLst/>
          </a:prstGeom>
          <a:noFill/>
        </p:spPr>
        <p:txBody>
          <a:bodyPr wrap="square" rtlCol="0">
            <a:spAutoFit/>
          </a:bodyPr>
          <a:lstStyle/>
          <a:p>
            <a:r>
              <a:rPr lang="en-GB" sz="2400" dirty="0"/>
              <a:t>Fees</a:t>
            </a:r>
          </a:p>
          <a:p>
            <a:r>
              <a:rPr lang="en-GB" sz="1600" dirty="0"/>
              <a:t>Breakfast club		TBC</a:t>
            </a:r>
          </a:p>
          <a:p>
            <a:r>
              <a:rPr lang="en-GB" sz="1600" dirty="0"/>
              <a:t>Morning session		£15.00</a:t>
            </a:r>
          </a:p>
          <a:p>
            <a:r>
              <a:rPr lang="en-GB" sz="1600" dirty="0"/>
              <a:t>Afternoon session		£15.00</a:t>
            </a:r>
          </a:p>
          <a:p>
            <a:r>
              <a:rPr lang="en-GB" sz="1600" dirty="0"/>
              <a:t>Lunchtime session 		£5.00 (with a packed lunch from home)or £7.30 (with pre-ordered school hot dinner)</a:t>
            </a:r>
          </a:p>
          <a:p>
            <a:r>
              <a:rPr lang="en-GB" sz="1600" dirty="0"/>
              <a:t>After school club		TBC</a:t>
            </a:r>
          </a:p>
          <a:p>
            <a:endParaRPr lang="en-US" sz="1600" dirty="0"/>
          </a:p>
          <a:p>
            <a:r>
              <a:rPr lang="en-US" sz="1600" dirty="0">
                <a:solidFill>
                  <a:srgbClr val="FF0000"/>
                </a:solidFill>
              </a:rPr>
              <a:t>B</a:t>
            </a:r>
            <a:r>
              <a:rPr lang="en-GB" sz="1600" dirty="0" err="1">
                <a:solidFill>
                  <a:srgbClr val="FF0000"/>
                </a:solidFill>
              </a:rPr>
              <a:t>reakfast</a:t>
            </a:r>
            <a:r>
              <a:rPr lang="en-GB" sz="1600" dirty="0">
                <a:solidFill>
                  <a:srgbClr val="FF0000"/>
                </a:solidFill>
              </a:rPr>
              <a:t> and afterschool club will only be open to Nursery children if there is sufficient demand for places. </a:t>
            </a:r>
          </a:p>
        </p:txBody>
      </p:sp>
      <p:sp>
        <p:nvSpPr>
          <p:cNvPr id="7" name="TextBox 6"/>
          <p:cNvSpPr txBox="1"/>
          <p:nvPr/>
        </p:nvSpPr>
        <p:spPr>
          <a:xfrm>
            <a:off x="6954674" y="2724043"/>
            <a:ext cx="5027118" cy="1415772"/>
          </a:xfrm>
          <a:prstGeom prst="rect">
            <a:avLst/>
          </a:prstGeom>
          <a:noFill/>
        </p:spPr>
        <p:txBody>
          <a:bodyPr wrap="square" rtlCol="0">
            <a:spAutoFit/>
          </a:bodyPr>
          <a:lstStyle/>
          <a:p>
            <a:r>
              <a:rPr lang="en-GB" dirty="0"/>
              <a:t>Late collection fees</a:t>
            </a:r>
          </a:p>
          <a:p>
            <a:pPr lvl="0"/>
            <a:r>
              <a:rPr lang="en-US" sz="1600" dirty="0"/>
              <a:t>5 minutes         		     	  = £0.00</a:t>
            </a:r>
            <a:endParaRPr lang="en-GB" sz="1600" dirty="0"/>
          </a:p>
          <a:p>
            <a:r>
              <a:rPr lang="en-US" sz="1600" dirty="0"/>
              <a:t>5- 15 minutes   		      	  = £5.00</a:t>
            </a:r>
            <a:endParaRPr lang="en-GB" sz="1600" dirty="0"/>
          </a:p>
          <a:p>
            <a:r>
              <a:rPr lang="en-US" sz="1600" dirty="0"/>
              <a:t>Every 15 minutes after 12.45pm or 3.45pm     = £10.00</a:t>
            </a:r>
            <a:endParaRPr lang="en-GB" sz="1600" dirty="0"/>
          </a:p>
          <a:p>
            <a:endParaRPr lang="en-GB" dirty="0"/>
          </a:p>
        </p:txBody>
      </p:sp>
    </p:spTree>
    <p:extLst>
      <p:ext uri="{BB962C8B-B14F-4D97-AF65-F5344CB8AC3E}">
        <p14:creationId xmlns:p14="http://schemas.microsoft.com/office/powerpoint/2010/main" val="3553914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ordPictureWatermark1" descr="Untitled-1"/>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75" y="3176"/>
            <a:ext cx="4155896" cy="58812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823095" y="3422600"/>
            <a:ext cx="4098663" cy="3184264"/>
          </a:xfrm>
          <a:prstGeom prst="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9754" y="251136"/>
            <a:ext cx="10930758" cy="6093976"/>
          </a:xfrm>
          <a:prstGeom prst="rect">
            <a:avLst/>
          </a:prstGeom>
          <a:noFill/>
        </p:spPr>
        <p:txBody>
          <a:bodyPr wrap="square" rtlCol="0">
            <a:spAutoFit/>
          </a:bodyPr>
          <a:lstStyle/>
          <a:p>
            <a:r>
              <a:rPr lang="en-GB" sz="2000" dirty="0"/>
              <a:t>Fees and hours continued…</a:t>
            </a:r>
          </a:p>
          <a:p>
            <a:endParaRPr lang="en-GB" sz="2000" dirty="0"/>
          </a:p>
          <a:p>
            <a:r>
              <a:rPr lang="en-GB" sz="1600" dirty="0"/>
              <a:t>Only core sessions can be used for the children eligible for the Early Education Entitlement (EEE) or the additional 30 hour offer. EEE cannot be used for wraparound care such as breakfast, after school club or lunchtime provision. </a:t>
            </a:r>
          </a:p>
          <a:p>
            <a:endParaRPr lang="en-GB" sz="1600" dirty="0"/>
          </a:p>
          <a:p>
            <a:r>
              <a:rPr lang="en-GB" sz="1600" dirty="0"/>
              <a:t>Parents wishing to use their EEE as full day provision </a:t>
            </a:r>
            <a:r>
              <a:rPr lang="en-GB" sz="1600" dirty="0" err="1"/>
              <a:t>i.e</a:t>
            </a:r>
            <a:r>
              <a:rPr lang="en-GB" sz="1600" dirty="0"/>
              <a:t> 2 ½ days a week from 8.30- 3.30 will have to pay £5.00 a day for lunch as EEE sessions do not cover lunchtimes. </a:t>
            </a:r>
          </a:p>
          <a:p>
            <a:r>
              <a:rPr lang="en-GB" sz="1600" dirty="0"/>
              <a:t> </a:t>
            </a:r>
          </a:p>
          <a:p>
            <a:r>
              <a:rPr lang="en-GB" sz="1600" dirty="0"/>
              <a:t>Parents are able to request the days their child attends nursery providing space is available. </a:t>
            </a:r>
            <a:r>
              <a:rPr lang="en-GB" sz="1600" b="1" dirty="0"/>
              <a:t>Six weeks notice </a:t>
            </a:r>
            <a:r>
              <a:rPr lang="en-GB" sz="1600" dirty="0"/>
              <a:t>is required in writing if you wish to cancel your child’s nursery place, or make additional arrangements and amendments. </a:t>
            </a:r>
          </a:p>
          <a:p>
            <a:endParaRPr lang="en-GB" sz="1600" dirty="0"/>
          </a:p>
          <a:p>
            <a:r>
              <a:rPr lang="en-GB" sz="1600" dirty="0"/>
              <a:t>All fees are payable a month in advance, failure to pay will result in the nursery place</a:t>
            </a:r>
          </a:p>
          <a:p>
            <a:r>
              <a:rPr lang="en-GB" sz="1600" dirty="0"/>
              <a:t>being rescinded. </a:t>
            </a:r>
          </a:p>
          <a:p>
            <a:endParaRPr lang="en-GB" sz="1600" dirty="0"/>
          </a:p>
          <a:p>
            <a:r>
              <a:rPr lang="en-GB" sz="2800" dirty="0"/>
              <a:t>2 Year Old trial from September TBC </a:t>
            </a:r>
          </a:p>
          <a:p>
            <a:r>
              <a:rPr lang="en-GB" sz="1600" dirty="0"/>
              <a:t>Some parents may be eligible for free 2 year old nursery provision:</a:t>
            </a:r>
          </a:p>
          <a:p>
            <a:r>
              <a:rPr lang="en-GB" sz="1600" dirty="0">
                <a:hlinkClick r:id="rId3"/>
              </a:rPr>
              <a:t>https://www.gov.uk/help-with-childcare-costs/free-childcare-2-year-olds</a:t>
            </a:r>
            <a:r>
              <a:rPr lang="en-GB" sz="1600" dirty="0"/>
              <a:t> </a:t>
            </a:r>
          </a:p>
          <a:p>
            <a:r>
              <a:rPr lang="en-GB" sz="1600" dirty="0"/>
              <a:t>Dependant on interest, there could be provision for 2 year olds between 12.30-3.30 </a:t>
            </a:r>
          </a:p>
          <a:p>
            <a:r>
              <a:rPr lang="en-GB" sz="1600" dirty="0"/>
              <a:t>each afternoon, parents who are not eligible for this offer can choose to pay for the </a:t>
            </a:r>
          </a:p>
          <a:p>
            <a:r>
              <a:rPr lang="en-GB" sz="1600" dirty="0"/>
              <a:t>Sessions at </a:t>
            </a:r>
            <a:r>
              <a:rPr lang="en-GB" sz="1600"/>
              <a:t>a small cost. </a:t>
            </a:r>
            <a:endParaRPr lang="en-GB" sz="1600" dirty="0"/>
          </a:p>
          <a:p>
            <a:endParaRPr lang="en-GB" sz="1600" dirty="0"/>
          </a:p>
          <a:p>
            <a:endParaRPr lang="en-GB" sz="1600" dirty="0"/>
          </a:p>
          <a:p>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813" y="3564808"/>
            <a:ext cx="3893433" cy="2920074"/>
          </a:xfrm>
          <a:prstGeom prst="rect">
            <a:avLst/>
          </a:prstGeom>
        </p:spPr>
      </p:pic>
    </p:spTree>
    <p:extLst>
      <p:ext uri="{BB962C8B-B14F-4D97-AF65-F5344CB8AC3E}">
        <p14:creationId xmlns:p14="http://schemas.microsoft.com/office/powerpoint/2010/main" val="131740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11351</TotalTime>
  <Words>2884</Words>
  <Application>Microsoft Office PowerPoint</Application>
  <PresentationFormat>Widescreen</PresentationFormat>
  <Paragraphs>257</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Montserrat</vt:lpstr>
      <vt:lpstr>Tahoma</vt:lpstr>
      <vt:lpstr>Wingdings</vt:lpstr>
      <vt:lpstr>Office Theme</vt:lpstr>
      <vt:lpstr>Brady Primary School  Nursery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Brady Primary School  Nursery</dc:title>
  <dc:creator>Windows User</dc:creator>
  <cp:lastModifiedBy>Amy Divall</cp:lastModifiedBy>
  <cp:revision>70</cp:revision>
  <cp:lastPrinted>2020-02-24T10:30:34Z</cp:lastPrinted>
  <dcterms:created xsi:type="dcterms:W3CDTF">2018-11-30T14:38:23Z</dcterms:created>
  <dcterms:modified xsi:type="dcterms:W3CDTF">2021-05-05T09:48:23Z</dcterms:modified>
</cp:coreProperties>
</file>